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
  </p:sldMasterIdLst>
  <p:notesMasterIdLst>
    <p:notesMasterId r:id="rId30"/>
  </p:notesMasterIdLst>
  <p:sldIdLst>
    <p:sldId id="622" r:id="rId8"/>
    <p:sldId id="651" r:id="rId9"/>
    <p:sldId id="629" r:id="rId10"/>
    <p:sldId id="630" r:id="rId11"/>
    <p:sldId id="648" r:id="rId12"/>
    <p:sldId id="631" r:id="rId13"/>
    <p:sldId id="632" r:id="rId14"/>
    <p:sldId id="624" r:id="rId15"/>
    <p:sldId id="625" r:id="rId16"/>
    <p:sldId id="634" r:id="rId17"/>
    <p:sldId id="636" r:id="rId18"/>
    <p:sldId id="637" r:id="rId19"/>
    <p:sldId id="638" r:id="rId20"/>
    <p:sldId id="586" r:id="rId21"/>
    <p:sldId id="640" r:id="rId22"/>
    <p:sldId id="642" r:id="rId23"/>
    <p:sldId id="643" r:id="rId24"/>
    <p:sldId id="652" r:id="rId25"/>
    <p:sldId id="653" r:id="rId26"/>
    <p:sldId id="645" r:id="rId27"/>
    <p:sldId id="278" r:id="rId28"/>
    <p:sldId id="65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na Zicherman" initials="NZ" lastIdx="38" clrIdx="0">
    <p:extLst>
      <p:ext uri="{19B8F6BF-5375-455C-9EA6-DF929625EA0E}">
        <p15:presenceInfo xmlns:p15="http://schemas.microsoft.com/office/powerpoint/2012/main" userId="S::nzicherman@unicef.org::57d952fa-71d5-41af-8ee7-6d7bc6bd8bca" providerId="AD"/>
      </p:ext>
    </p:extLst>
  </p:cmAuthor>
  <p:cmAuthor id="2" name="Rasika Sridhar Sethi" initials="RSS" lastIdx="4" clrIdx="1">
    <p:extLst>
      <p:ext uri="{19B8F6BF-5375-455C-9EA6-DF929625EA0E}">
        <p15:presenceInfo xmlns:p15="http://schemas.microsoft.com/office/powerpoint/2012/main" userId="S::rsridharsethi@unicef.org::6882d7a4-87f7-476b-be46-5cb5690bad5d" providerId="AD"/>
      </p:ext>
    </p:extLst>
  </p:cmAuthor>
  <p:cmAuthor id="3" name="Emre Uckardesler" initials="EU" lastIdx="25" clrIdx="2">
    <p:extLst>
      <p:ext uri="{19B8F6BF-5375-455C-9EA6-DF929625EA0E}">
        <p15:presenceInfo xmlns:p15="http://schemas.microsoft.com/office/powerpoint/2012/main" userId="S::euckardesler@unicef.org::fc01b749-b5ee-495c-bd61-b64cd8ebdcfe" providerId="AD"/>
      </p:ext>
    </p:extLst>
  </p:cmAuthor>
  <p:cmAuthor id="4" name="James Gray" initials="JG" lastIdx="7" clrIdx="3">
    <p:extLst>
      <p:ext uri="{19B8F6BF-5375-455C-9EA6-DF929625EA0E}">
        <p15:presenceInfo xmlns:p15="http://schemas.microsoft.com/office/powerpoint/2012/main" userId="S::jgray@unicef.org::f7c731a8-d4b9-44fc-b69c-ac80dcd1317a" providerId="AD"/>
      </p:ext>
    </p:extLst>
  </p:cmAuthor>
  <p:cmAuthor id="5" name="Goktan Kocyildirim" initials="GK" lastIdx="5" clrIdx="4">
    <p:extLst>
      <p:ext uri="{19B8F6BF-5375-455C-9EA6-DF929625EA0E}">
        <p15:presenceInfo xmlns:p15="http://schemas.microsoft.com/office/powerpoint/2012/main" userId="S::gkocyildirim@unicef.org::c8f81c53-7e96-4440-8696-df349494b8b0" providerId="AD"/>
      </p:ext>
    </p:extLst>
  </p:cmAuthor>
  <p:cmAuthor id="6" name="Pinar Oktem" initials="PO" lastIdx="2" clrIdx="5">
    <p:extLst>
      <p:ext uri="{19B8F6BF-5375-455C-9EA6-DF929625EA0E}">
        <p15:presenceInfo xmlns:p15="http://schemas.microsoft.com/office/powerpoint/2012/main" userId="S::poktem@unicef.org::8f61eb20-2ea4-4ee0-ad29-786b17108ac5" providerId="AD"/>
      </p:ext>
    </p:extLst>
  </p:cmAuthor>
  <p:cmAuthor id="7" name="Eylen Savur" initials="ES" lastIdx="3" clrIdx="6">
    <p:extLst>
      <p:ext uri="{19B8F6BF-5375-455C-9EA6-DF929625EA0E}">
        <p15:presenceInfo xmlns:p15="http://schemas.microsoft.com/office/powerpoint/2012/main" userId="S::esavur@unicef.org::71aadf33-d3aa-4930-bb2f-faac37d52b02" providerId="AD"/>
      </p:ext>
    </p:extLst>
  </p:cmAuthor>
  <p:cmAuthor id="8" name="Dilek Karagoz" initials="DK" lastIdx="4" clrIdx="7">
    <p:extLst>
      <p:ext uri="{19B8F6BF-5375-455C-9EA6-DF929625EA0E}">
        <p15:presenceInfo xmlns:p15="http://schemas.microsoft.com/office/powerpoint/2012/main" userId="S::dkaragoz@unicef.org::3aa8585e-5500-46d5-8b70-c6b6f0fc1c06" providerId="AD"/>
      </p:ext>
    </p:extLst>
  </p:cmAuthor>
  <p:cmAuthor id="9" name="UNICEF Education" initials="UNICEF" lastIdx="9" clrIdx="8">
    <p:extLst>
      <p:ext uri="{19B8F6BF-5375-455C-9EA6-DF929625EA0E}">
        <p15:presenceInfo xmlns:p15="http://schemas.microsoft.com/office/powerpoint/2012/main" userId="UNICEF Education" providerId="None"/>
      </p:ext>
    </p:extLst>
  </p:cmAuthor>
  <p:cmAuthor id="10" name="Lang Ma" initials="LM" lastIdx="4" clrIdx="9">
    <p:extLst>
      <p:ext uri="{19B8F6BF-5375-455C-9EA6-DF929625EA0E}">
        <p15:presenceInfo xmlns:p15="http://schemas.microsoft.com/office/powerpoint/2012/main" userId="S::lma@unicef.org::28533c65-321f-4495-a8a8-e5bddf1dbbfc" providerId="AD"/>
      </p:ext>
    </p:extLst>
  </p:cmAuthor>
  <p:cmAuthor id="11" name="Mais El Reem Zuhaika" initials="MERZ" lastIdx="1" clrIdx="10">
    <p:extLst>
      <p:ext uri="{19B8F6BF-5375-455C-9EA6-DF929625EA0E}">
        <p15:presenceInfo xmlns:p15="http://schemas.microsoft.com/office/powerpoint/2012/main" userId="S::mzuhaika@unicef.org::56bfd086-492e-4b77-950d-1af9d70afafe" providerId="AD"/>
      </p:ext>
    </p:extLst>
  </p:cmAuthor>
  <p:cmAuthor id="12" name="Derya Dostlar" initials="DD" lastIdx="1" clrIdx="11">
    <p:extLst>
      <p:ext uri="{19B8F6BF-5375-455C-9EA6-DF929625EA0E}">
        <p15:presenceInfo xmlns:p15="http://schemas.microsoft.com/office/powerpoint/2012/main" userId="S::ddostlar@unicef.org::dbeb5928-6e46-4803-bf91-1505ac4d5032" providerId="AD"/>
      </p:ext>
    </p:extLst>
  </p:cmAuthor>
  <p:cmAuthor id="13" name="Nangar Soomro" initials="NS" lastIdx="1" clrIdx="12">
    <p:extLst>
      <p:ext uri="{19B8F6BF-5375-455C-9EA6-DF929625EA0E}">
        <p15:presenceInfo xmlns:p15="http://schemas.microsoft.com/office/powerpoint/2012/main" userId="S::nsoomro@unicef.org::762608f1-a16d-4538-ad07-c451805070bb" providerId="AD"/>
      </p:ext>
    </p:extLst>
  </p:cmAuthor>
  <p:cmAuthor id="14" name="Mehmet Ali Torunoglu" initials="MT" lastIdx="3" clrIdx="13">
    <p:extLst>
      <p:ext uri="{19B8F6BF-5375-455C-9EA6-DF929625EA0E}">
        <p15:presenceInfo xmlns:p15="http://schemas.microsoft.com/office/powerpoint/2012/main" userId="S::mtorunoglu@unicef.org::387a00f8-1094-4bb7-ae8a-815a8e564243" providerId="AD"/>
      </p:ext>
    </p:extLst>
  </p:cmAuthor>
  <p:cmAuthor id="15" name="Farhod Khamidov" initials="FKh" lastIdx="1" clrIdx="14">
    <p:extLst>
      <p:ext uri="{19B8F6BF-5375-455C-9EA6-DF929625EA0E}">
        <p15:presenceInfo xmlns:p15="http://schemas.microsoft.com/office/powerpoint/2012/main" userId="Farhod Khamidov" providerId="None"/>
      </p:ext>
    </p:extLst>
  </p:cmAuthor>
  <p:cmAuthor id="16" name="Dragan Markovic" initials="DM" lastIdx="1" clrIdx="15">
    <p:extLst>
      <p:ext uri="{19B8F6BF-5375-455C-9EA6-DF929625EA0E}">
        <p15:presenceInfo xmlns:p15="http://schemas.microsoft.com/office/powerpoint/2012/main" userId="S::dmarkovic@unicef.org::94fd38b1-9737-472a-b64a-ea63461bad0e" providerId="AD"/>
      </p:ext>
    </p:extLst>
  </p:cmAuthor>
  <p:cmAuthor id="17" name="Pashmina Naz Ali" initials="PNA" lastIdx="6" clrIdx="16">
    <p:extLst>
      <p:ext uri="{19B8F6BF-5375-455C-9EA6-DF929625EA0E}">
        <p15:presenceInfo xmlns:p15="http://schemas.microsoft.com/office/powerpoint/2012/main" userId="S::pnali@unicef.org::9b846d1c-c7fa-4a4b-b9bc-ca0123085bbe" providerId="AD"/>
      </p:ext>
    </p:extLst>
  </p:cmAuthor>
  <p:cmAuthor id="18" name="Belun Unluturk" initials="BU" lastIdx="10" clrIdx="17">
    <p:extLst>
      <p:ext uri="{19B8F6BF-5375-455C-9EA6-DF929625EA0E}">
        <p15:presenceInfo xmlns:p15="http://schemas.microsoft.com/office/powerpoint/2012/main" userId="S::bunluturk@unicef.org::1081c024-4eed-427f-86a8-5b9743b46b78" providerId="AD"/>
      </p:ext>
    </p:extLst>
  </p:cmAuthor>
  <p:cmAuthor id="19" name="Nazli Adal" initials="NA" lastIdx="3" clrIdx="18">
    <p:extLst>
      <p:ext uri="{19B8F6BF-5375-455C-9EA6-DF929625EA0E}">
        <p15:presenceInfo xmlns:p15="http://schemas.microsoft.com/office/powerpoint/2012/main" userId="S::nadal@unicef.org::73ee87fb-ae96-4645-a5a5-a23dd9a63e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B6DF"/>
    <a:srgbClr val="00CCFF"/>
    <a:srgbClr val="B482DA"/>
    <a:srgbClr val="BF95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36A506-CA6B-4EC7-953C-8CB61F01738A}" v="145" dt="2021-06-29T08:19:56.145"/>
    <p1510:client id="{07C63B76-D61E-CF14-82F4-859E24F7E7A8}" v="214" dt="2021-06-28T14:50:17.781"/>
    <p1510:client id="{663B3E0E-175D-4AE9-A890-05420F57CF9F}" v="377" dt="2021-06-29T07:22:34.685"/>
    <p1510:client id="{78F6DB6D-B79F-F35A-1747-324873580325}" v="35" dt="2021-06-29T06:48:16.042"/>
    <p1510:client id="{BE3E91A6-F902-ACA4-5972-0771AB0A2209}" v="5" dt="2021-06-28T08:22:11.682"/>
    <p1510:client id="{BECA5087-3EF1-2080-2B13-E715FCE2D679}" v="9" dt="2021-06-29T08:48:08.182"/>
    <p1510:client id="{C2B144C9-5A5D-15E2-59F3-3BF7AB05064E}" v="24" dt="2021-06-29T03:24:17.4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lek Karagoz" userId="S::dkaragoz@unicef.org::3aa8585e-5500-46d5-8b70-c6b6f0fc1c06" providerId="AD" clId="Web-{BE3E91A6-F902-ACA4-5972-0771AB0A2209}"/>
    <pc:docChg chg="modSld">
      <pc:chgData name="Dilek Karagoz" userId="S::dkaragoz@unicef.org::3aa8585e-5500-46d5-8b70-c6b6f0fc1c06" providerId="AD" clId="Web-{BE3E91A6-F902-ACA4-5972-0771AB0A2209}" dt="2021-06-28T08:22:11.165" v="2" actId="20577"/>
      <pc:docMkLst>
        <pc:docMk/>
      </pc:docMkLst>
      <pc:sldChg chg="modSp">
        <pc:chgData name="Dilek Karagoz" userId="S::dkaragoz@unicef.org::3aa8585e-5500-46d5-8b70-c6b6f0fc1c06" providerId="AD" clId="Web-{BE3E91A6-F902-ACA4-5972-0771AB0A2209}" dt="2021-06-28T08:22:11.165" v="2" actId="20577"/>
        <pc:sldMkLst>
          <pc:docMk/>
          <pc:sldMk cId="3225891894" sldId="645"/>
        </pc:sldMkLst>
        <pc:spChg chg="mod">
          <ac:chgData name="Dilek Karagoz" userId="S::dkaragoz@unicef.org::3aa8585e-5500-46d5-8b70-c6b6f0fc1c06" providerId="AD" clId="Web-{BE3E91A6-F902-ACA4-5972-0771AB0A2209}" dt="2021-06-28T08:22:11.165" v="2" actId="20577"/>
          <ac:spMkLst>
            <pc:docMk/>
            <pc:sldMk cId="3225891894" sldId="645"/>
            <ac:spMk id="17" creationId="{26C4647A-2C50-4970-808E-9B983D25EC36}"/>
          </ac:spMkLst>
        </pc:spChg>
      </pc:sldChg>
    </pc:docChg>
  </pc:docChgLst>
  <pc:docChgLst>
    <pc:chgData name="Belun Unluturk" userId="S::bunluturk@unicef.org::1081c024-4eed-427f-86a8-5b9743b46b78" providerId="AD" clId="Web-{BECA5087-3EF1-2080-2B13-E715FCE2D679}"/>
    <pc:docChg chg="modSld">
      <pc:chgData name="Belun Unluturk" userId="S::bunluturk@unicef.org::1081c024-4eed-427f-86a8-5b9743b46b78" providerId="AD" clId="Web-{BECA5087-3EF1-2080-2B13-E715FCE2D679}" dt="2021-06-29T08:48:08.182" v="7" actId="14100"/>
      <pc:docMkLst>
        <pc:docMk/>
      </pc:docMkLst>
      <pc:sldChg chg="addSp delSp modSp">
        <pc:chgData name="Belun Unluturk" userId="S::bunluturk@unicef.org::1081c024-4eed-427f-86a8-5b9743b46b78" providerId="AD" clId="Web-{BECA5087-3EF1-2080-2B13-E715FCE2D679}" dt="2021-06-29T08:48:08.182" v="7" actId="14100"/>
        <pc:sldMkLst>
          <pc:docMk/>
          <pc:sldMk cId="556797100" sldId="654"/>
        </pc:sldMkLst>
        <pc:picChg chg="add mod">
          <ac:chgData name="Belun Unluturk" userId="S::bunluturk@unicef.org::1081c024-4eed-427f-86a8-5b9743b46b78" providerId="AD" clId="Web-{BECA5087-3EF1-2080-2B13-E715FCE2D679}" dt="2021-06-29T08:48:08.182" v="7" actId="14100"/>
          <ac:picMkLst>
            <pc:docMk/>
            <pc:sldMk cId="556797100" sldId="654"/>
            <ac:picMk id="2" creationId="{D5E20ADD-79C7-4A78-928A-A5B5D46152AA}"/>
          </ac:picMkLst>
        </pc:picChg>
        <pc:picChg chg="del">
          <ac:chgData name="Belun Unluturk" userId="S::bunluturk@unicef.org::1081c024-4eed-427f-86a8-5b9743b46b78" providerId="AD" clId="Web-{BECA5087-3EF1-2080-2B13-E715FCE2D679}" dt="2021-06-29T08:47:38.196" v="0"/>
          <ac:picMkLst>
            <pc:docMk/>
            <pc:sldMk cId="556797100" sldId="654"/>
            <ac:picMk id="8" creationId="{2FB7975A-A94F-4094-A767-3249CB513298}"/>
          </ac:picMkLst>
        </pc:picChg>
      </pc:sldChg>
    </pc:docChg>
  </pc:docChgLst>
  <pc:docChgLst>
    <pc:chgData name="Eylen Savur" userId="S::esavur@unicef.org::71aadf33-d3aa-4930-bb2f-faac37d52b02" providerId="AD" clId="Web-{07C63B76-D61E-CF14-82F4-859E24F7E7A8}"/>
    <pc:docChg chg="modSld">
      <pc:chgData name="Eylen Savur" userId="S::esavur@unicef.org::71aadf33-d3aa-4930-bb2f-faac37d52b02" providerId="AD" clId="Web-{07C63B76-D61E-CF14-82F4-859E24F7E7A8}" dt="2021-06-28T14:50:17.765" v="107" actId="20577"/>
      <pc:docMkLst>
        <pc:docMk/>
      </pc:docMkLst>
      <pc:sldChg chg="modSp">
        <pc:chgData name="Eylen Savur" userId="S::esavur@unicef.org::71aadf33-d3aa-4930-bb2f-faac37d52b02" providerId="AD" clId="Web-{07C63B76-D61E-CF14-82F4-859E24F7E7A8}" dt="2021-06-28T14:50:17.765" v="107" actId="20577"/>
        <pc:sldMkLst>
          <pc:docMk/>
          <pc:sldMk cId="3621903657" sldId="652"/>
        </pc:sldMkLst>
        <pc:spChg chg="mod">
          <ac:chgData name="Eylen Savur" userId="S::esavur@unicef.org::71aadf33-d3aa-4930-bb2f-faac37d52b02" providerId="AD" clId="Web-{07C63B76-D61E-CF14-82F4-859E24F7E7A8}" dt="2021-06-28T14:50:17.765" v="107" actId="20577"/>
          <ac:spMkLst>
            <pc:docMk/>
            <pc:sldMk cId="3621903657" sldId="652"/>
            <ac:spMk id="13" creationId="{AC22A712-7B32-4FD5-BE0C-43B4CE207262}"/>
          </ac:spMkLst>
        </pc:spChg>
      </pc:sldChg>
    </pc:docChg>
  </pc:docChgLst>
  <pc:docChgLst>
    <pc:chgData name="Goktan Kocyildirim" userId="S::gkocyildirim@unicef.org::c8f81c53-7e96-4440-8696-df349494b8b0" providerId="AD" clId="Web-{C2B144C9-5A5D-15E2-59F3-3BF7AB05064E}"/>
    <pc:docChg chg="modSld">
      <pc:chgData name="Goktan Kocyildirim" userId="S::gkocyildirim@unicef.org::c8f81c53-7e96-4440-8696-df349494b8b0" providerId="AD" clId="Web-{C2B144C9-5A5D-15E2-59F3-3BF7AB05064E}" dt="2021-06-29T03:24:17.461" v="14" actId="20577"/>
      <pc:docMkLst>
        <pc:docMk/>
      </pc:docMkLst>
      <pc:sldChg chg="modSp">
        <pc:chgData name="Goktan Kocyildirim" userId="S::gkocyildirim@unicef.org::c8f81c53-7e96-4440-8696-df349494b8b0" providerId="AD" clId="Web-{C2B144C9-5A5D-15E2-59F3-3BF7AB05064E}" dt="2021-06-29T03:24:17.461" v="14" actId="20577"/>
        <pc:sldMkLst>
          <pc:docMk/>
          <pc:sldMk cId="3225891894" sldId="645"/>
        </pc:sldMkLst>
        <pc:spChg chg="mod">
          <ac:chgData name="Goktan Kocyildirim" userId="S::gkocyildirim@unicef.org::c8f81c53-7e96-4440-8696-df349494b8b0" providerId="AD" clId="Web-{C2B144C9-5A5D-15E2-59F3-3BF7AB05064E}" dt="2021-06-29T03:24:17.461" v="14" actId="20577"/>
          <ac:spMkLst>
            <pc:docMk/>
            <pc:sldMk cId="3225891894" sldId="645"/>
            <ac:spMk id="20" creationId="{775C8C32-D5FD-4770-8BC2-5E2431268AE3}"/>
          </ac:spMkLst>
        </pc:spChg>
      </pc:sldChg>
    </pc:docChg>
  </pc:docChgLst>
  <pc:docChgLst>
    <pc:chgData name="Pashmina Naz Ali" userId="9b846d1c-c7fa-4a4b-b9bc-ca0123085bbe" providerId="ADAL" clId="{654A3A89-D29A-465A-8D35-CF87F117511D}"/>
    <pc:docChg chg="custSel addSld modSld">
      <pc:chgData name="Pashmina Naz Ali" userId="9b846d1c-c7fa-4a4b-b9bc-ca0123085bbe" providerId="ADAL" clId="{654A3A89-D29A-465A-8D35-CF87F117511D}" dt="2021-06-28T08:02:16.342" v="23" actId="1076"/>
      <pc:docMkLst>
        <pc:docMk/>
      </pc:docMkLst>
      <pc:sldChg chg="addSp delSp modSp add mod">
        <pc:chgData name="Pashmina Naz Ali" userId="9b846d1c-c7fa-4a4b-b9bc-ca0123085bbe" providerId="ADAL" clId="{654A3A89-D29A-465A-8D35-CF87F117511D}" dt="2021-06-28T08:02:16.342" v="23" actId="1076"/>
        <pc:sldMkLst>
          <pc:docMk/>
          <pc:sldMk cId="556797100" sldId="654"/>
        </pc:sldMkLst>
        <pc:spChg chg="del">
          <ac:chgData name="Pashmina Naz Ali" userId="9b846d1c-c7fa-4a4b-b9bc-ca0123085bbe" providerId="ADAL" clId="{654A3A89-D29A-465A-8D35-CF87F117511D}" dt="2021-06-28T08:00:03.423" v="1" actId="478"/>
          <ac:spMkLst>
            <pc:docMk/>
            <pc:sldMk cId="556797100" sldId="654"/>
            <ac:spMk id="2" creationId="{00000000-0000-0000-0000-000000000000}"/>
          </ac:spMkLst>
        </pc:spChg>
        <pc:spChg chg="add del mod">
          <ac:chgData name="Pashmina Naz Ali" userId="9b846d1c-c7fa-4a4b-b9bc-ca0123085bbe" providerId="ADAL" clId="{654A3A89-D29A-465A-8D35-CF87F117511D}" dt="2021-06-28T08:00:08.912" v="2" actId="478"/>
          <ac:spMkLst>
            <pc:docMk/>
            <pc:sldMk cId="556797100" sldId="654"/>
            <ac:spMk id="4" creationId="{371F1D0B-6328-4D11-8D7E-19BB131C70A6}"/>
          </ac:spMkLst>
        </pc:spChg>
        <pc:spChg chg="add mod">
          <ac:chgData name="Pashmina Naz Ali" userId="9b846d1c-c7fa-4a4b-b9bc-ca0123085bbe" providerId="ADAL" clId="{654A3A89-D29A-465A-8D35-CF87F117511D}" dt="2021-06-28T08:02:16.342" v="23" actId="1076"/>
          <ac:spMkLst>
            <pc:docMk/>
            <pc:sldMk cId="556797100" sldId="654"/>
            <ac:spMk id="10" creationId="{B4EBA809-6FA7-46CF-A60F-29D970190EF2}"/>
          </ac:spMkLst>
        </pc:spChg>
        <pc:spChg chg="del">
          <ac:chgData name="Pashmina Naz Ali" userId="9b846d1c-c7fa-4a4b-b9bc-ca0123085bbe" providerId="ADAL" clId="{654A3A89-D29A-465A-8D35-CF87F117511D}" dt="2021-06-28T08:01:08.401" v="9" actId="26606"/>
          <ac:spMkLst>
            <pc:docMk/>
            <pc:sldMk cId="556797100" sldId="654"/>
            <ac:spMk id="18" creationId="{C93D702E-F4E0-47FC-A74C-ECD9647A81AA}"/>
          </ac:spMkLst>
        </pc:spChg>
        <pc:spChg chg="add">
          <ac:chgData name="Pashmina Naz Ali" userId="9b846d1c-c7fa-4a4b-b9bc-ca0123085bbe" providerId="ADAL" clId="{654A3A89-D29A-465A-8D35-CF87F117511D}" dt="2021-06-28T08:01:08.401" v="9" actId="26606"/>
          <ac:spMkLst>
            <pc:docMk/>
            <pc:sldMk cId="556797100" sldId="654"/>
            <ac:spMk id="23" creationId="{80CCAACE-815D-4A79-875A-B7EFC28F7D2B}"/>
          </ac:spMkLst>
        </pc:spChg>
        <pc:picChg chg="mod">
          <ac:chgData name="Pashmina Naz Ali" userId="9b846d1c-c7fa-4a4b-b9bc-ca0123085bbe" providerId="ADAL" clId="{654A3A89-D29A-465A-8D35-CF87F117511D}" dt="2021-06-28T08:01:08.401" v="9" actId="26606"/>
          <ac:picMkLst>
            <pc:docMk/>
            <pc:sldMk cId="556797100" sldId="654"/>
            <ac:picMk id="8" creationId="{2FB7975A-A94F-4094-A767-3249CB513298}"/>
          </ac:picMkLst>
        </pc:picChg>
        <pc:picChg chg="add mod ord">
          <ac:chgData name="Pashmina Naz Ali" userId="9b846d1c-c7fa-4a4b-b9bc-ca0123085bbe" providerId="ADAL" clId="{654A3A89-D29A-465A-8D35-CF87F117511D}" dt="2021-06-28T08:01:22.951" v="13" actId="14100"/>
          <ac:picMkLst>
            <pc:docMk/>
            <pc:sldMk cId="556797100" sldId="654"/>
            <ac:picMk id="9" creationId="{65096904-E600-4D3B-95E5-69238DEB9E2B}"/>
          </ac:picMkLst>
        </pc:picChg>
      </pc:sldChg>
    </pc:docChg>
  </pc:docChgLst>
  <pc:docChgLst>
    <pc:chgData name="Nazli Adal" userId="S::nadal@unicef.org::73ee87fb-ae96-4645-a5a5-a23dd9a63e98" providerId="AD" clId="Web-{E86707C6-3078-0F5A-D428-69AFA12507DE}"/>
    <pc:docChg chg="modSld">
      <pc:chgData name="Nazli Adal" userId="S::nadal@unicef.org::73ee87fb-ae96-4645-a5a5-a23dd9a63e98" providerId="AD" clId="Web-{E86707C6-3078-0F5A-D428-69AFA12507DE}" dt="2021-06-28T07:22:23.642" v="10" actId="20577"/>
      <pc:docMkLst>
        <pc:docMk/>
      </pc:docMkLst>
      <pc:sldChg chg="modSp">
        <pc:chgData name="Nazli Adal" userId="S::nadal@unicef.org::73ee87fb-ae96-4645-a5a5-a23dd9a63e98" providerId="AD" clId="Web-{E86707C6-3078-0F5A-D428-69AFA12507DE}" dt="2021-06-28T07:22:23.642" v="10" actId="20577"/>
        <pc:sldMkLst>
          <pc:docMk/>
          <pc:sldMk cId="1365227871" sldId="648"/>
        </pc:sldMkLst>
        <pc:spChg chg="mod">
          <ac:chgData name="Nazli Adal" userId="S::nadal@unicef.org::73ee87fb-ae96-4645-a5a5-a23dd9a63e98" providerId="AD" clId="Web-{E86707C6-3078-0F5A-D428-69AFA12507DE}" dt="2021-06-28T07:22:23.642" v="10" actId="20577"/>
          <ac:spMkLst>
            <pc:docMk/>
            <pc:sldMk cId="1365227871" sldId="648"/>
            <ac:spMk id="14" creationId="{6E3E41BE-7F6A-4E29-98B6-7B95F7954CED}"/>
          </ac:spMkLst>
        </pc:spChg>
        <pc:spChg chg="mod">
          <ac:chgData name="Nazli Adal" userId="S::nadal@unicef.org::73ee87fb-ae96-4645-a5a5-a23dd9a63e98" providerId="AD" clId="Web-{E86707C6-3078-0F5A-D428-69AFA12507DE}" dt="2021-06-28T07:22:12.923" v="5" actId="20577"/>
          <ac:spMkLst>
            <pc:docMk/>
            <pc:sldMk cId="1365227871" sldId="648"/>
            <ac:spMk id="16" creationId="{F70BAF3D-5138-4616-B402-FFE1C18D628A}"/>
          </ac:spMkLst>
        </pc:spChg>
      </pc:sldChg>
    </pc:docChg>
  </pc:docChgLst>
  <pc:docChgLst>
    <pc:chgData name="Nazli Adal" userId="73ee87fb-ae96-4645-a5a5-a23dd9a63e98" providerId="ADAL" clId="{0336A506-CA6B-4EC7-953C-8CB61F01738A}"/>
    <pc:docChg chg="custSel modSld">
      <pc:chgData name="Nazli Adal" userId="73ee87fb-ae96-4645-a5a5-a23dd9a63e98" providerId="ADAL" clId="{0336A506-CA6B-4EC7-953C-8CB61F01738A}" dt="2021-06-29T08:19:56.145" v="268" actId="313"/>
      <pc:docMkLst>
        <pc:docMk/>
      </pc:docMkLst>
      <pc:sldChg chg="modSp mod">
        <pc:chgData name="Nazli Adal" userId="73ee87fb-ae96-4645-a5a5-a23dd9a63e98" providerId="ADAL" clId="{0336A506-CA6B-4EC7-953C-8CB61F01738A}" dt="2021-06-29T08:19:56.145" v="268" actId="313"/>
        <pc:sldMkLst>
          <pc:docMk/>
          <pc:sldMk cId="3225891894" sldId="645"/>
        </pc:sldMkLst>
        <pc:spChg chg="mod">
          <ac:chgData name="Nazli Adal" userId="73ee87fb-ae96-4645-a5a5-a23dd9a63e98" providerId="ADAL" clId="{0336A506-CA6B-4EC7-953C-8CB61F01738A}" dt="2021-06-29T08:19:12.495" v="224" actId="20577"/>
          <ac:spMkLst>
            <pc:docMk/>
            <pc:sldMk cId="3225891894" sldId="645"/>
            <ac:spMk id="17" creationId="{26C4647A-2C50-4970-808E-9B983D25EC36}"/>
          </ac:spMkLst>
        </pc:spChg>
        <pc:spChg chg="mod">
          <ac:chgData name="Nazli Adal" userId="73ee87fb-ae96-4645-a5a5-a23dd9a63e98" providerId="ADAL" clId="{0336A506-CA6B-4EC7-953C-8CB61F01738A}" dt="2021-06-29T08:19:56.145" v="268" actId="313"/>
          <ac:spMkLst>
            <pc:docMk/>
            <pc:sldMk cId="3225891894" sldId="645"/>
            <ac:spMk id="20" creationId="{775C8C32-D5FD-4770-8BC2-5E2431268AE3}"/>
          </ac:spMkLst>
        </pc:spChg>
      </pc:sldChg>
      <pc:sldChg chg="modSp mod">
        <pc:chgData name="Nazli Adal" userId="73ee87fb-ae96-4645-a5a5-a23dd9a63e98" providerId="ADAL" clId="{0336A506-CA6B-4EC7-953C-8CB61F01738A}" dt="2021-06-29T07:16:14.473" v="160" actId="20577"/>
        <pc:sldMkLst>
          <pc:docMk/>
          <pc:sldMk cId="1365227871" sldId="648"/>
        </pc:sldMkLst>
        <pc:spChg chg="mod">
          <ac:chgData name="Nazli Adal" userId="73ee87fb-ae96-4645-a5a5-a23dd9a63e98" providerId="ADAL" clId="{0336A506-CA6B-4EC7-953C-8CB61F01738A}" dt="2021-06-29T07:16:14.473" v="160" actId="20577"/>
          <ac:spMkLst>
            <pc:docMk/>
            <pc:sldMk cId="1365227871" sldId="648"/>
            <ac:spMk id="14" creationId="{6E3E41BE-7F6A-4E29-98B6-7B95F7954CED}"/>
          </ac:spMkLst>
        </pc:spChg>
        <pc:spChg chg="mod">
          <ac:chgData name="Nazli Adal" userId="73ee87fb-ae96-4645-a5a5-a23dd9a63e98" providerId="ADAL" clId="{0336A506-CA6B-4EC7-953C-8CB61F01738A}" dt="2021-06-28T07:32:33.868" v="150" actId="404"/>
          <ac:spMkLst>
            <pc:docMk/>
            <pc:sldMk cId="1365227871" sldId="648"/>
            <ac:spMk id="15" creationId="{A23AB3EE-E755-48C9-8910-F692676A45D0}"/>
          </ac:spMkLst>
        </pc:spChg>
        <pc:spChg chg="mod">
          <ac:chgData name="Nazli Adal" userId="73ee87fb-ae96-4645-a5a5-a23dd9a63e98" providerId="ADAL" clId="{0336A506-CA6B-4EC7-953C-8CB61F01738A}" dt="2021-06-28T07:32:56.964" v="152" actId="404"/>
          <ac:spMkLst>
            <pc:docMk/>
            <pc:sldMk cId="1365227871" sldId="648"/>
            <ac:spMk id="16" creationId="{F70BAF3D-5138-4616-B402-FFE1C18D628A}"/>
          </ac:spMkLst>
        </pc:spChg>
        <pc:spChg chg="mod">
          <ac:chgData name="Nazli Adal" userId="73ee87fb-ae96-4645-a5a5-a23dd9a63e98" providerId="ADAL" clId="{0336A506-CA6B-4EC7-953C-8CB61F01738A}" dt="2021-06-28T07:34:35.599" v="159" actId="20577"/>
          <ac:spMkLst>
            <pc:docMk/>
            <pc:sldMk cId="1365227871" sldId="648"/>
            <ac:spMk id="17" creationId="{B7BAC1EA-787A-465D-AF07-13D48403A349}"/>
          </ac:spMkLst>
        </pc:spChg>
      </pc:sldChg>
    </pc:docChg>
  </pc:docChgLst>
  <pc:docChgLst>
    <pc:chgData name="Emre Uckardesler" userId="fc01b749-b5ee-495c-bd61-b64cd8ebdcfe" providerId="ADAL" clId="{663B3E0E-175D-4AE9-A890-05420F57CF9F}"/>
    <pc:docChg chg="modSld">
      <pc:chgData name="Emre Uckardesler" userId="fc01b749-b5ee-495c-bd61-b64cd8ebdcfe" providerId="ADAL" clId="{663B3E0E-175D-4AE9-A890-05420F57CF9F}" dt="2021-06-29T07:22:34.685" v="374" actId="14100"/>
      <pc:docMkLst>
        <pc:docMk/>
      </pc:docMkLst>
      <pc:sldChg chg="modSp mod">
        <pc:chgData name="Emre Uckardesler" userId="fc01b749-b5ee-495c-bd61-b64cd8ebdcfe" providerId="ADAL" clId="{663B3E0E-175D-4AE9-A890-05420F57CF9F}" dt="2021-06-29T07:22:34.685" v="374" actId="14100"/>
        <pc:sldMkLst>
          <pc:docMk/>
          <pc:sldMk cId="3225891894" sldId="645"/>
        </pc:sldMkLst>
        <pc:spChg chg="mod">
          <ac:chgData name="Emre Uckardesler" userId="fc01b749-b5ee-495c-bd61-b64cd8ebdcfe" providerId="ADAL" clId="{663B3E0E-175D-4AE9-A890-05420F57CF9F}" dt="2021-06-29T07:21:28.204" v="364" actId="1076"/>
          <ac:spMkLst>
            <pc:docMk/>
            <pc:sldMk cId="3225891894" sldId="645"/>
            <ac:spMk id="11" creationId="{B8D3DCDD-9739-4BD1-A388-4CE5F4A95899}"/>
          </ac:spMkLst>
        </pc:spChg>
        <pc:spChg chg="mod">
          <ac:chgData name="Emre Uckardesler" userId="fc01b749-b5ee-495c-bd61-b64cd8ebdcfe" providerId="ADAL" clId="{663B3E0E-175D-4AE9-A890-05420F57CF9F}" dt="2021-06-29T07:21:36.634" v="366" actId="1076"/>
          <ac:spMkLst>
            <pc:docMk/>
            <pc:sldMk cId="3225891894" sldId="645"/>
            <ac:spMk id="12" creationId="{47F8366D-2566-413C-B704-C22445546399}"/>
          </ac:spMkLst>
        </pc:spChg>
        <pc:spChg chg="mod">
          <ac:chgData name="Emre Uckardesler" userId="fc01b749-b5ee-495c-bd61-b64cd8ebdcfe" providerId="ADAL" clId="{663B3E0E-175D-4AE9-A890-05420F57CF9F}" dt="2021-06-29T07:22:16.257" v="371" actId="20577"/>
          <ac:spMkLst>
            <pc:docMk/>
            <pc:sldMk cId="3225891894" sldId="645"/>
            <ac:spMk id="13" creationId="{AC22A712-7B32-4FD5-BE0C-43B4CE207262}"/>
          </ac:spMkLst>
        </pc:spChg>
        <pc:spChg chg="mod">
          <ac:chgData name="Emre Uckardesler" userId="fc01b749-b5ee-495c-bd61-b64cd8ebdcfe" providerId="ADAL" clId="{663B3E0E-175D-4AE9-A890-05420F57CF9F}" dt="2021-06-29T07:21:47.470" v="367" actId="1076"/>
          <ac:spMkLst>
            <pc:docMk/>
            <pc:sldMk cId="3225891894" sldId="645"/>
            <ac:spMk id="16" creationId="{09E00F15-5039-403A-A375-2D98E0EDA3E2}"/>
          </ac:spMkLst>
        </pc:spChg>
        <pc:spChg chg="mod">
          <ac:chgData name="Emre Uckardesler" userId="fc01b749-b5ee-495c-bd61-b64cd8ebdcfe" providerId="ADAL" clId="{663B3E0E-175D-4AE9-A890-05420F57CF9F}" dt="2021-06-29T07:22:07.206" v="368" actId="14100"/>
          <ac:spMkLst>
            <pc:docMk/>
            <pc:sldMk cId="3225891894" sldId="645"/>
            <ac:spMk id="17" creationId="{26C4647A-2C50-4970-808E-9B983D25EC36}"/>
          </ac:spMkLst>
        </pc:spChg>
        <pc:spChg chg="mod">
          <ac:chgData name="Emre Uckardesler" userId="fc01b749-b5ee-495c-bd61-b64cd8ebdcfe" providerId="ADAL" clId="{663B3E0E-175D-4AE9-A890-05420F57CF9F}" dt="2021-06-29T07:22:34.685" v="374" actId="14100"/>
          <ac:spMkLst>
            <pc:docMk/>
            <pc:sldMk cId="3225891894" sldId="645"/>
            <ac:spMk id="20" creationId="{775C8C32-D5FD-4770-8BC2-5E2431268AE3}"/>
          </ac:spMkLst>
        </pc:spChg>
      </pc:sldChg>
    </pc:docChg>
  </pc:docChgLst>
  <pc:docChgLst>
    <pc:chgData name="Kamil Kurtul" userId="S::kkurtul@unicef.org::02978191-51e7-4d2e-91ba-487a08351365" providerId="AD" clId="Web-{78F6DB6D-B79F-F35A-1747-324873580325}"/>
    <pc:docChg chg="modSld">
      <pc:chgData name="Kamil Kurtul" userId="S::kkurtul@unicef.org::02978191-51e7-4d2e-91ba-487a08351365" providerId="AD" clId="Web-{78F6DB6D-B79F-F35A-1747-324873580325}" dt="2021-06-29T06:48:14.620" v="16" actId="20577"/>
      <pc:docMkLst>
        <pc:docMk/>
      </pc:docMkLst>
      <pc:sldChg chg="addSp delSp modSp">
        <pc:chgData name="Kamil Kurtul" userId="S::kkurtul@unicef.org::02978191-51e7-4d2e-91ba-487a08351365" providerId="AD" clId="Web-{78F6DB6D-B79F-F35A-1747-324873580325}" dt="2021-06-29T06:48:14.620" v="16" actId="20577"/>
        <pc:sldMkLst>
          <pc:docMk/>
          <pc:sldMk cId="3139534392" sldId="636"/>
        </pc:sldMkLst>
        <pc:spChg chg="add del mod">
          <ac:chgData name="Kamil Kurtul" userId="S::kkurtul@unicef.org::02978191-51e7-4d2e-91ba-487a08351365" providerId="AD" clId="Web-{78F6DB6D-B79F-F35A-1747-324873580325}" dt="2021-06-29T06:48:14.620" v="16" actId="20577"/>
          <ac:spMkLst>
            <pc:docMk/>
            <pc:sldMk cId="3139534392" sldId="636"/>
            <ac:spMk id="3" creationId="{952AAE6D-8D0E-4043-B6EE-7D7BDBB3352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4E1A47-790D-4265-9FDB-A9150076E063}" type="datetimeFigureOut">
              <a:rPr lang="en-US" smtClean="0"/>
              <a:t>6/29/2021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E6E2F-930D-48A8-A1B3-67794708D27E}" type="slidenum">
              <a:rPr lang="en-US" smtClean="0"/>
              <a:t>‹#›</a:t>
            </a:fld>
            <a:endParaRPr lang="en-US"/>
          </a:p>
        </p:txBody>
      </p:sp>
    </p:spTree>
    <p:extLst>
      <p:ext uri="{BB962C8B-B14F-4D97-AF65-F5344CB8AC3E}">
        <p14:creationId xmlns:p14="http://schemas.microsoft.com/office/powerpoint/2010/main" val="699009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t>UNICEF Turkey Country Programme. This Country Programme has a transformative and ambitious vision, seeking to </a:t>
            </a:r>
            <a:r>
              <a:rPr lang="en-GB" b="1" i="1"/>
              <a:t>accelerate the realization of rights for the most vulnerable children in Turkey by reducing their exposure to violence and deprivation, and ensuring equitable access to inclusive and quality services.</a:t>
            </a:r>
            <a:r>
              <a:rPr lang="en-GB"/>
              <a:t> </a:t>
            </a:r>
            <a:endParaRPr lang="en-US"/>
          </a:p>
          <a:p>
            <a:pPr marL="228600" indent="-228600">
              <a:buAutoNum type="arabicPeriod"/>
              <a:defRPr/>
            </a:pPr>
            <a:r>
              <a:rPr lang="tr-TR" err="1"/>
              <a:t>Maintain</a:t>
            </a:r>
            <a:r>
              <a:rPr lang="tr-TR"/>
              <a:t> </a:t>
            </a:r>
            <a:r>
              <a:rPr lang="tr-TR" err="1"/>
              <a:t>progress</a:t>
            </a:r>
            <a:r>
              <a:rPr lang="tr-TR"/>
              <a:t> </a:t>
            </a:r>
            <a:r>
              <a:rPr lang="en-GB"/>
              <a:t>achieved </a:t>
            </a:r>
            <a:r>
              <a:rPr lang="tr-TR" err="1"/>
              <a:t>for</a:t>
            </a:r>
            <a:r>
              <a:rPr lang="tr-TR"/>
              <a:t> </a:t>
            </a:r>
            <a:r>
              <a:rPr lang="tr-TR" err="1"/>
              <a:t>children</a:t>
            </a:r>
            <a:r>
              <a:rPr lang="en-GB"/>
              <a:t> and accelerate results to reduce remaining gaps</a:t>
            </a:r>
            <a:endParaRPr lang="tr-TR"/>
          </a:p>
          <a:p>
            <a:pPr marL="228600" indent="-228600">
              <a:buAutoNum type="arabicPeriod"/>
              <a:defRPr/>
            </a:pPr>
            <a:r>
              <a:rPr lang="en-GB"/>
              <a:t>Ensure systems </a:t>
            </a:r>
            <a:r>
              <a:rPr lang="tr-TR" err="1"/>
              <a:t>are</a:t>
            </a:r>
            <a:r>
              <a:rPr lang="tr-TR"/>
              <a:t> </a:t>
            </a:r>
            <a:r>
              <a:rPr lang="tr-TR" err="1"/>
              <a:t>equitable</a:t>
            </a:r>
            <a:r>
              <a:rPr lang="tr-TR"/>
              <a:t> </a:t>
            </a:r>
            <a:r>
              <a:rPr lang="en-GB"/>
              <a:t>and policy implementation reaches </a:t>
            </a:r>
            <a:r>
              <a:rPr lang="tr-TR" err="1"/>
              <a:t>the</a:t>
            </a:r>
            <a:r>
              <a:rPr lang="tr-TR"/>
              <a:t> </a:t>
            </a:r>
            <a:r>
              <a:rPr lang="tr-TR" err="1"/>
              <a:t>most</a:t>
            </a:r>
            <a:r>
              <a:rPr lang="tr-TR"/>
              <a:t> </a:t>
            </a:r>
            <a:r>
              <a:rPr lang="tr-TR" err="1"/>
              <a:t>vulnerable</a:t>
            </a:r>
            <a:endParaRPr lang="en-GB" err="1"/>
          </a:p>
          <a:p>
            <a:pPr marL="228600" indent="-228600">
              <a:buAutoNum type="arabicPeriod"/>
              <a:defRPr/>
            </a:pPr>
            <a:r>
              <a:rPr lang="en-GB"/>
              <a:t>Adopt an </a:t>
            </a:r>
            <a:r>
              <a:rPr lang="tr-TR" err="1"/>
              <a:t>integrated</a:t>
            </a:r>
            <a:r>
              <a:rPr lang="tr-TR"/>
              <a:t> </a:t>
            </a:r>
            <a:r>
              <a:rPr lang="tr-TR" err="1"/>
              <a:t>approach</a:t>
            </a:r>
            <a:r>
              <a:rPr lang="tr-TR"/>
              <a:t> </a:t>
            </a:r>
            <a:r>
              <a:rPr lang="en-GB"/>
              <a:t>to respond to age-specific  issues  and promote multi-sectoral </a:t>
            </a:r>
            <a:r>
              <a:rPr lang="tr-TR" err="1"/>
              <a:t>and</a:t>
            </a:r>
            <a:r>
              <a:rPr lang="tr-TR"/>
              <a:t> </a:t>
            </a:r>
            <a:r>
              <a:rPr lang="tr-TR" err="1"/>
              <a:t>holistic</a:t>
            </a:r>
            <a:r>
              <a:rPr lang="tr-TR"/>
              <a:t> </a:t>
            </a:r>
            <a:r>
              <a:rPr lang="en-GB"/>
              <a:t>policies and programmes</a:t>
            </a:r>
            <a:endParaRPr lang="en-US"/>
          </a:p>
          <a:p>
            <a:pPr marL="228600" indent="-228600">
              <a:buAutoNum type="arabicPeriod"/>
              <a:defRPr/>
            </a:pPr>
            <a:r>
              <a:rPr lang="en-GB"/>
              <a:t>Leverage  the </a:t>
            </a:r>
            <a:r>
              <a:rPr lang="tr-TR" err="1"/>
              <a:t>commitments</a:t>
            </a:r>
            <a:r>
              <a:rPr lang="tr-TR"/>
              <a:t> of a </a:t>
            </a:r>
            <a:r>
              <a:rPr lang="tr-TR" err="1"/>
              <a:t>br</a:t>
            </a:r>
            <a:r>
              <a:rPr lang="en-US" err="1"/>
              <a:t>oad</a:t>
            </a:r>
            <a:r>
              <a:rPr lang="tr-TR"/>
              <a:t>er </a:t>
            </a:r>
            <a:r>
              <a:rPr lang="tr-TR" err="1"/>
              <a:t>group</a:t>
            </a:r>
            <a:r>
              <a:rPr lang="tr-TR"/>
              <a:t> of </a:t>
            </a:r>
            <a:r>
              <a:rPr lang="tr-TR" err="1"/>
              <a:t>stakeholders</a:t>
            </a:r>
            <a:r>
              <a:rPr lang="tr-TR"/>
              <a:t> </a:t>
            </a:r>
            <a:r>
              <a:rPr lang="en-GB"/>
              <a:t>for more investment in child rights</a:t>
            </a:r>
          </a:p>
          <a:p>
            <a:pPr>
              <a:defRPr/>
            </a:pPr>
            <a:endParaRPr lang="en-GB"/>
          </a:p>
          <a:p>
            <a:pPr algn="just">
              <a:defRPr/>
            </a:pPr>
            <a:r>
              <a:rPr lang="en-US" b="1">
                <a:cs typeface="Calibri"/>
              </a:rPr>
              <a:t>Key Outputs 2016-2020 CPD:</a:t>
            </a:r>
            <a:endParaRPr lang="en-US" b="1"/>
          </a:p>
          <a:p>
            <a:pPr algn="just">
              <a:defRPr/>
            </a:pPr>
            <a:r>
              <a:rPr lang="en-US" b="1">
                <a:cs typeface="Calibri" panose="020F0502020204030204"/>
              </a:rPr>
              <a:t>Outcome 1 - </a:t>
            </a:r>
            <a:r>
              <a:rPr lang="en-US"/>
              <a:t>Formal education for children, Quality inclusive education, Community-based child protection services, Social protection and resilience, Justice for Children, Adolescent engagement &amp; social cohesion</a:t>
            </a:r>
            <a:endParaRPr lang="en-US" b="1">
              <a:cs typeface="Calibri" panose="020F0502020204030204"/>
            </a:endParaRPr>
          </a:p>
          <a:p>
            <a:pPr algn="just">
              <a:defRPr/>
            </a:pPr>
            <a:r>
              <a:rPr lang="en-US"/>
              <a:t>Early Childhood Development, Multi-sectoral interventions for refugee &amp; migrant children in critical locations, Child care system strengthening and CCTE/CP</a:t>
            </a:r>
            <a:endParaRPr lang="en-US">
              <a:cs typeface="Calibri"/>
            </a:endParaRPr>
          </a:p>
          <a:p>
            <a:pPr algn="just">
              <a:defRPr/>
            </a:pPr>
            <a:r>
              <a:rPr lang="en-US" b="1">
                <a:cs typeface="Calibri"/>
              </a:rPr>
              <a:t>Outcome 2 </a:t>
            </a:r>
            <a:r>
              <a:rPr lang="en-US">
                <a:cs typeface="Calibri"/>
              </a:rPr>
              <a:t>-</a:t>
            </a:r>
            <a:r>
              <a:rPr lang="en-US"/>
              <a:t>Quality evidence, Independent CRM / Access to Justice</a:t>
            </a:r>
            <a:endParaRPr lang="en-US">
              <a:cs typeface="Calibri"/>
            </a:endParaRPr>
          </a:p>
          <a:p>
            <a:pPr algn="just">
              <a:defRPr/>
            </a:pPr>
            <a:r>
              <a:rPr lang="en-US" b="1">
                <a:cs typeface="Calibri"/>
              </a:rPr>
              <a:t>Outcome 3</a:t>
            </a:r>
            <a:r>
              <a:rPr lang="en-US">
                <a:cs typeface="Calibri"/>
              </a:rPr>
              <a:t> - </a:t>
            </a:r>
            <a:r>
              <a:rPr lang="en-US"/>
              <a:t>Education opportunities for adolescents, GBV and Child Marriage</a:t>
            </a:r>
            <a:endParaRPr lang="en-US">
              <a:cs typeface="Calibri"/>
            </a:endParaRPr>
          </a:p>
          <a:p>
            <a:pPr algn="just">
              <a:defRPr/>
            </a:pPr>
            <a:r>
              <a:rPr lang="en-US" b="1">
                <a:cs typeface="Calibri"/>
              </a:rPr>
              <a:t>Outcome 4 </a:t>
            </a:r>
            <a:r>
              <a:rPr lang="en-US">
                <a:cs typeface="Calibri"/>
              </a:rPr>
              <a:t>- </a:t>
            </a:r>
            <a:r>
              <a:rPr lang="en-US"/>
              <a:t>Expanded partnership for children</a:t>
            </a:r>
            <a:endParaRPr lang="en-US">
              <a:cs typeface="Calibri"/>
            </a:endParaRPr>
          </a:p>
          <a:p>
            <a:pPr algn="just">
              <a:defRPr/>
            </a:pPr>
            <a:endParaRPr lang="en-US">
              <a:cs typeface="Calibri"/>
            </a:endParaRPr>
          </a:p>
          <a:p>
            <a:pPr algn="just">
              <a:defRPr/>
            </a:pPr>
            <a:r>
              <a:rPr lang="en-US" b="1">
                <a:cs typeface="Calibri"/>
              </a:rPr>
              <a:t>EVOLUTION TO: </a:t>
            </a:r>
          </a:p>
          <a:p>
            <a:pPr algn="just">
              <a:defRPr/>
            </a:pPr>
            <a:endParaRPr lang="en-US" b="1"/>
          </a:p>
          <a:p>
            <a:pPr algn="just">
              <a:defRPr/>
            </a:pPr>
            <a:r>
              <a:rPr lang="en-US" b="1"/>
              <a:t>Key Outputs 2021-2025 CPD</a:t>
            </a:r>
            <a:r>
              <a:rPr lang="en-US"/>
              <a:t>: </a:t>
            </a:r>
            <a:endParaRPr lang="en-US">
              <a:cs typeface="Calibri"/>
            </a:endParaRPr>
          </a:p>
          <a:p>
            <a:pPr algn="just">
              <a:defRPr/>
            </a:pPr>
            <a:r>
              <a:rPr lang="en-GB" b="1"/>
              <a:t>Outcome 1</a:t>
            </a:r>
            <a:r>
              <a:rPr lang="en-GB"/>
              <a:t> - Nurturing Care, Quality and inclusive ECE services, Education system and primary education</a:t>
            </a:r>
            <a:endParaRPr lang="en-GB">
              <a:cs typeface="Calibri"/>
            </a:endParaRPr>
          </a:p>
          <a:p>
            <a:pPr algn="just">
              <a:defRPr/>
            </a:pPr>
            <a:r>
              <a:rPr lang="en-GB" b="1"/>
              <a:t>Outcome 2 </a:t>
            </a:r>
            <a:r>
              <a:rPr lang="en-GB"/>
              <a:t>- Secondary education, Skills development, Adolescent development and participation</a:t>
            </a:r>
            <a:endParaRPr lang="en-GB">
              <a:cs typeface="Calibri"/>
            </a:endParaRPr>
          </a:p>
          <a:p>
            <a:pPr algn="just">
              <a:defRPr/>
            </a:pPr>
            <a:r>
              <a:rPr lang="en-GB" b="1"/>
              <a:t>Outcome 3 -</a:t>
            </a:r>
            <a:r>
              <a:rPr lang="en-GB"/>
              <a:t> Social protection systems, Child protection, Justice for Children, Multi-sectoral community based support</a:t>
            </a:r>
            <a:endParaRPr lang="en-GB">
              <a:cs typeface="Calibri"/>
            </a:endParaRPr>
          </a:p>
          <a:p>
            <a:pPr algn="just">
              <a:defRPr/>
            </a:pPr>
            <a:r>
              <a:rPr lang="en-GB" b="1"/>
              <a:t>Outcome 4</a:t>
            </a:r>
            <a:r>
              <a:rPr lang="en-GB"/>
              <a:t> -  National capacity for evidence generation, Investments for Children, Independent CRM</a:t>
            </a:r>
            <a:endParaRPr lang="en-GB">
              <a:cs typeface="Calibri"/>
            </a:endParaRPr>
          </a:p>
          <a:p>
            <a:pPr marL="285750" indent="-285750" algn="just">
              <a:buFont typeface="Arial,Sans-Serif"/>
              <a:buChar char="•"/>
              <a:defRPr/>
            </a:pPr>
            <a:endParaRPr lang="en-GB" b="1">
              <a:cs typeface="Calibri"/>
            </a:endParaRPr>
          </a:p>
          <a:p>
            <a:endParaRPr lang="en-US"/>
          </a:p>
          <a:p>
            <a:endParaRPr lang="en-US"/>
          </a:p>
        </p:txBody>
      </p:sp>
      <p:sp>
        <p:nvSpPr>
          <p:cNvPr id="4" name="Slide Number Placeholder 3"/>
          <p:cNvSpPr>
            <a:spLocks noGrp="1"/>
          </p:cNvSpPr>
          <p:nvPr>
            <p:ph type="sldNum" sz="quarter" idx="5"/>
          </p:nvPr>
        </p:nvSpPr>
        <p:spPr/>
        <p:txBody>
          <a:bodyPr/>
          <a:lstStyle/>
          <a:p>
            <a:fld id="{079E6E2F-930D-48A8-A1B3-67794708D27E}" type="slidenum">
              <a:rPr lang="en-US" smtClean="0"/>
              <a:t>2</a:t>
            </a:fld>
            <a:endParaRPr lang="en-US"/>
          </a:p>
        </p:txBody>
      </p:sp>
    </p:spTree>
    <p:extLst>
      <p:ext uri="{BB962C8B-B14F-4D97-AF65-F5344CB8AC3E}">
        <p14:creationId xmlns:p14="http://schemas.microsoft.com/office/powerpoint/2010/main" val="1166727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a:t>Implementation and coordination of the </a:t>
            </a:r>
            <a:r>
              <a:rPr lang="tr-TR" sz="1200" b="1"/>
              <a:t>CCTE</a:t>
            </a:r>
            <a:r>
              <a:rPr lang="tr-TR" sz="1200"/>
              <a:t> </a:t>
            </a:r>
            <a:r>
              <a:rPr lang="tr-TR" sz="1200" b="1"/>
              <a:t>Programme for Refugees</a:t>
            </a:r>
            <a:endParaRPr lang="tr-TR" sz="1200" b="1">
              <a:cs typeface="Calibri"/>
            </a:endParaRPr>
          </a:p>
          <a:p>
            <a:endParaRPr lang="tr-TR" sz="1200">
              <a:cs typeface="Calibri"/>
            </a:endParaRPr>
          </a:p>
          <a:p>
            <a:r>
              <a:rPr lang="tr-TR" sz="1200">
                <a:highlight>
                  <a:srgbClr val="FFFF00"/>
                </a:highlight>
              </a:rPr>
              <a:t>Increasing the </a:t>
            </a:r>
            <a:r>
              <a:rPr lang="tr-TR" sz="1200" b="1">
                <a:highlight>
                  <a:srgbClr val="FFFF00"/>
                </a:highlight>
              </a:rPr>
              <a:t>shock-responsiveness </a:t>
            </a:r>
            <a:r>
              <a:rPr lang="tr-TR" sz="1200">
                <a:highlight>
                  <a:srgbClr val="FFFF00"/>
                </a:highlight>
              </a:rPr>
              <a:t>and </a:t>
            </a:r>
            <a:r>
              <a:rPr lang="tr-TR" sz="1200" b="1">
                <a:highlight>
                  <a:srgbClr val="FFFF00"/>
                </a:highlight>
              </a:rPr>
              <a:t>child-sensitivity</a:t>
            </a:r>
            <a:r>
              <a:rPr lang="tr-TR" sz="1200">
                <a:highlight>
                  <a:srgbClr val="FFFF00"/>
                </a:highlight>
              </a:rPr>
              <a:t> of social protection system at central and local levels</a:t>
            </a:r>
            <a:endParaRPr lang="tr-TR" sz="1200">
              <a:solidFill>
                <a:srgbClr val="FF0000"/>
              </a:solidFill>
              <a:highlight>
                <a:srgbClr val="FFFF00"/>
              </a:highlight>
              <a:cs typeface="Calibri" panose="020F0502020204030204"/>
            </a:endParaRPr>
          </a:p>
          <a:p>
            <a:pPr marL="0" indent="0">
              <a:buNone/>
            </a:pPr>
            <a:endParaRPr lang="tr-TR" sz="1200">
              <a:highlight>
                <a:srgbClr val="FFFF00"/>
              </a:highlight>
              <a:cs typeface="Calibri" panose="020F0502020204030204"/>
            </a:endParaRPr>
          </a:p>
          <a:p>
            <a:r>
              <a:rPr lang="tr-TR" sz="1200">
                <a:highlight>
                  <a:srgbClr val="FFFF00"/>
                </a:highlight>
              </a:rPr>
              <a:t>Improving linkages and integration between social assistance and social services (child protection, family, community services) on the basis of </a:t>
            </a:r>
            <a:r>
              <a:rPr lang="tr-TR" sz="1200" b="1">
                <a:highlight>
                  <a:srgbClr val="FFFF00"/>
                </a:highlight>
              </a:rPr>
              <a:t>Cash+ Programming</a:t>
            </a:r>
            <a:r>
              <a:rPr lang="tr-TR" sz="1200">
                <a:highlight>
                  <a:srgbClr val="FFFF00"/>
                </a:highlight>
              </a:rPr>
              <a:t> Principles </a:t>
            </a:r>
            <a:endParaRPr lang="tr-TR" sz="1200">
              <a:solidFill>
                <a:srgbClr val="FF0000"/>
              </a:solidFill>
              <a:highlight>
                <a:srgbClr val="FFFF00"/>
              </a:highlight>
              <a:cs typeface="Calibri"/>
            </a:endParaRPr>
          </a:p>
          <a:p>
            <a:endParaRPr lang="tr-TR" sz="1200">
              <a:highlight>
                <a:srgbClr val="FFFF00"/>
              </a:highlight>
              <a:cs typeface="Calibri"/>
            </a:endParaRPr>
          </a:p>
          <a:p>
            <a:r>
              <a:rPr lang="tr-TR" sz="1200" b="1">
                <a:cs typeface="Calibri"/>
              </a:rPr>
              <a:t>Data/MIS </a:t>
            </a:r>
            <a:r>
              <a:rPr lang="tr-TR" sz="1200">
                <a:cs typeface="Calibri"/>
              </a:rPr>
              <a:t>Systems Strengthening to improve analytical and operational capacity of ISAIS</a:t>
            </a:r>
          </a:p>
          <a:p>
            <a:endParaRPr lang="en-US"/>
          </a:p>
        </p:txBody>
      </p:sp>
      <p:sp>
        <p:nvSpPr>
          <p:cNvPr id="4" name="Slide Number Placeholder 3"/>
          <p:cNvSpPr>
            <a:spLocks noGrp="1"/>
          </p:cNvSpPr>
          <p:nvPr>
            <p:ph type="sldNum" sz="quarter" idx="5"/>
          </p:nvPr>
        </p:nvSpPr>
        <p:spPr/>
        <p:txBody>
          <a:bodyPr/>
          <a:lstStyle/>
          <a:p>
            <a:fld id="{079E6E2F-930D-48A8-A1B3-67794708D27E}" type="slidenum">
              <a:rPr lang="en-US" smtClean="0"/>
              <a:t>15</a:t>
            </a:fld>
            <a:endParaRPr lang="en-US"/>
          </a:p>
        </p:txBody>
      </p:sp>
    </p:spTree>
    <p:extLst>
      <p:ext uri="{BB962C8B-B14F-4D97-AF65-F5344CB8AC3E}">
        <p14:creationId xmlns:p14="http://schemas.microsoft.com/office/powerpoint/2010/main" val="2609218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r>
              <a:rPr lang="tr-TR" sz="1200" b="1">
                <a:ea typeface="+mn-lt"/>
                <a:cs typeface="+mn-lt"/>
              </a:rPr>
              <a:t>Systems Strengthening:</a:t>
            </a:r>
            <a:r>
              <a:rPr lang="tr-TR" sz="1200">
                <a:ea typeface="+mn-lt"/>
                <a:cs typeface="+mn-lt"/>
              </a:rPr>
              <a:t> Social service workforce, case management and normative  frameworks </a:t>
            </a:r>
          </a:p>
          <a:p>
            <a:pPr>
              <a:buFont typeface="Arial"/>
              <a:buChar char="•"/>
            </a:pPr>
            <a:endParaRPr lang="tr-TR" sz="1200" b="1">
              <a:cs typeface="Calibri"/>
            </a:endParaRPr>
          </a:p>
          <a:p>
            <a:pPr>
              <a:buFont typeface="Arial"/>
              <a:buChar char="•"/>
            </a:pPr>
            <a:r>
              <a:rPr lang="tr-TR" sz="1200" b="1">
                <a:cs typeface="Calibri"/>
              </a:rPr>
              <a:t>Preventive services:</a:t>
            </a:r>
            <a:r>
              <a:rPr lang="tr-TR" sz="1200">
                <a:cs typeface="Calibri"/>
              </a:rPr>
              <a:t> family and parenting support services; alternative care system;  family-based early intervention system for CWD.</a:t>
            </a:r>
            <a:endParaRPr lang="tr-TR" sz="1200">
              <a:ea typeface="+mn-lt"/>
              <a:cs typeface="+mn-lt"/>
            </a:endParaRPr>
          </a:p>
          <a:p>
            <a:pPr>
              <a:buFont typeface="Arial"/>
              <a:buChar char="•"/>
            </a:pPr>
            <a:endParaRPr lang="tr-TR" sz="1200" b="1">
              <a:ea typeface="+mn-lt"/>
              <a:cs typeface="+mn-lt"/>
            </a:endParaRPr>
          </a:p>
          <a:p>
            <a:pPr>
              <a:buFont typeface="Arial"/>
              <a:buChar char="•"/>
            </a:pPr>
            <a:r>
              <a:rPr lang="tr-TR" sz="1200" b="1">
                <a:ea typeface="+mn-lt"/>
                <a:cs typeface="+mn-lt"/>
              </a:rPr>
              <a:t>Outreach capacity</a:t>
            </a:r>
            <a:r>
              <a:rPr lang="tr-TR" sz="1200">
                <a:ea typeface="+mn-lt"/>
                <a:cs typeface="+mn-lt"/>
              </a:rPr>
              <a:t>: ASDEP, CCTE CP, Children are Safe Programme, community-based services. </a:t>
            </a:r>
            <a:endParaRPr lang="tr-TR"/>
          </a:p>
          <a:p>
            <a:pPr>
              <a:buFont typeface="Arial"/>
              <a:buChar char="•"/>
            </a:pPr>
            <a:endParaRPr lang="tr-TR" sz="1200" b="1">
              <a:ea typeface="+mn-lt"/>
              <a:cs typeface="+mn-lt"/>
            </a:endParaRPr>
          </a:p>
          <a:p>
            <a:pPr>
              <a:buFont typeface="Arial"/>
              <a:buChar char="•"/>
            </a:pPr>
            <a:r>
              <a:rPr lang="tr-TR" sz="1200" b="1">
                <a:ea typeface="+mn-lt"/>
                <a:cs typeface="+mn-lt"/>
              </a:rPr>
              <a:t>Psychosocial support</a:t>
            </a:r>
            <a:r>
              <a:rPr lang="tr-TR" sz="1200">
                <a:ea typeface="+mn-lt"/>
                <a:cs typeface="+mn-lt"/>
              </a:rPr>
              <a:t> to vulnerable children and their families.</a:t>
            </a:r>
          </a:p>
          <a:p>
            <a:pPr>
              <a:buFont typeface="Arial"/>
              <a:buChar char="•"/>
            </a:pPr>
            <a:endParaRPr lang="tr-TR" sz="1200">
              <a:ea typeface="+mn-lt"/>
              <a:cs typeface="+mn-lt"/>
            </a:endParaRPr>
          </a:p>
          <a:p>
            <a:pPr>
              <a:buFont typeface="Arial"/>
              <a:buChar char="•"/>
            </a:pPr>
            <a:r>
              <a:rPr lang="tr-TR" sz="1200">
                <a:ea typeface="+mn-lt"/>
                <a:cs typeface="+mn-lt"/>
              </a:rPr>
              <a:t>Strengthening preventive services for </a:t>
            </a:r>
            <a:r>
              <a:rPr lang="tr-TR" sz="1200" b="1">
                <a:ea typeface="+mn-lt"/>
                <a:cs typeface="+mn-lt"/>
              </a:rPr>
              <a:t>domestic violence and CEFM.</a:t>
            </a:r>
            <a:endParaRPr lang="tr-TR">
              <a:ea typeface="+mn-lt"/>
              <a:cs typeface="+mn-lt"/>
            </a:endParaRPr>
          </a:p>
          <a:p>
            <a:endParaRPr lang="en-US"/>
          </a:p>
        </p:txBody>
      </p:sp>
      <p:sp>
        <p:nvSpPr>
          <p:cNvPr id="4" name="Slide Number Placeholder 3"/>
          <p:cNvSpPr>
            <a:spLocks noGrp="1"/>
          </p:cNvSpPr>
          <p:nvPr>
            <p:ph type="sldNum" sz="quarter" idx="5"/>
          </p:nvPr>
        </p:nvSpPr>
        <p:spPr/>
        <p:txBody>
          <a:bodyPr/>
          <a:lstStyle/>
          <a:p>
            <a:fld id="{079E6E2F-930D-48A8-A1B3-67794708D27E}" type="slidenum">
              <a:rPr lang="en-US" smtClean="0"/>
              <a:t>16</a:t>
            </a:fld>
            <a:endParaRPr lang="en-US"/>
          </a:p>
        </p:txBody>
      </p:sp>
    </p:spTree>
    <p:extLst>
      <p:ext uri="{BB962C8B-B14F-4D97-AF65-F5344CB8AC3E}">
        <p14:creationId xmlns:p14="http://schemas.microsoft.com/office/powerpoint/2010/main" val="3943255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tr-TR" b="1" i="1" u="sng" err="1"/>
              <a:t>Justice</a:t>
            </a:r>
            <a:r>
              <a:rPr lang="tr-TR" b="1" i="1" u="sng"/>
              <a:t> </a:t>
            </a:r>
            <a:r>
              <a:rPr lang="tr-TR" b="1" i="1" u="sng" err="1"/>
              <a:t>Sector</a:t>
            </a:r>
            <a:r>
              <a:rPr lang="tr-TR" b="1" i="1" u="sng"/>
              <a:t> Rolling </a:t>
            </a:r>
            <a:r>
              <a:rPr lang="tr-TR" b="1" i="1" u="sng" err="1"/>
              <a:t>Work</a:t>
            </a:r>
            <a:r>
              <a:rPr lang="tr-TR" b="1" i="1" u="sng"/>
              <a:t> Plan:</a:t>
            </a:r>
          </a:p>
          <a:p>
            <a:r>
              <a:rPr lang="tr-TR" b="1"/>
              <a:t>Child-</a:t>
            </a:r>
            <a:r>
              <a:rPr lang="tr-TR" b="1" err="1"/>
              <a:t>sensitive</a:t>
            </a:r>
            <a:r>
              <a:rPr lang="tr-TR" b="1"/>
              <a:t> </a:t>
            </a:r>
            <a:r>
              <a:rPr lang="en-US" b="1"/>
              <a:t>interventions concerning children in contact with </a:t>
            </a:r>
            <a:r>
              <a:rPr lang="tr-TR" b="1" err="1"/>
              <a:t>law</a:t>
            </a:r>
            <a:r>
              <a:rPr lang="en-US" b="1"/>
              <a:t> </a:t>
            </a:r>
            <a:r>
              <a:rPr lang="en-US"/>
              <a:t>and Judicial Support Directorates</a:t>
            </a:r>
            <a:r>
              <a:rPr lang="tr-TR"/>
              <a:t> (</a:t>
            </a:r>
            <a:r>
              <a:rPr lang="tr-TR" err="1"/>
              <a:t>Ministry</a:t>
            </a:r>
            <a:r>
              <a:rPr lang="tr-TR"/>
              <a:t> of </a:t>
            </a:r>
            <a:r>
              <a:rPr lang="tr-TR" err="1"/>
              <a:t>Justice</a:t>
            </a:r>
            <a:r>
              <a:rPr lang="tr-TR"/>
              <a:t>)</a:t>
            </a:r>
            <a:r>
              <a:rPr lang="en-US"/>
              <a:t> </a:t>
            </a:r>
            <a:endParaRPr lang="en-US">
              <a:solidFill>
                <a:srgbClr val="FF0000"/>
              </a:solidFill>
              <a:cs typeface="Calibri"/>
            </a:endParaRPr>
          </a:p>
          <a:p>
            <a:endParaRPr lang="en-US"/>
          </a:p>
          <a:p>
            <a:r>
              <a:rPr lang="en-US"/>
              <a:t>Community-based </a:t>
            </a:r>
            <a:r>
              <a:rPr lang="tr-TR" b="1" err="1"/>
              <a:t>probation</a:t>
            </a:r>
            <a:r>
              <a:rPr lang="tr-TR" b="1"/>
              <a:t>, </a:t>
            </a:r>
            <a:r>
              <a:rPr lang="en-US" b="1"/>
              <a:t>diversion and restorative practices </a:t>
            </a:r>
            <a:r>
              <a:rPr lang="en-US"/>
              <a:t>for children</a:t>
            </a:r>
            <a:r>
              <a:rPr lang="tr-TR"/>
              <a:t> (</a:t>
            </a:r>
            <a:r>
              <a:rPr lang="tr-TR" err="1"/>
              <a:t>Ministry</a:t>
            </a:r>
            <a:r>
              <a:rPr lang="tr-TR"/>
              <a:t> of </a:t>
            </a:r>
            <a:r>
              <a:rPr lang="tr-TR" err="1"/>
              <a:t>Justice</a:t>
            </a:r>
            <a:r>
              <a:rPr lang="tr-TR"/>
              <a:t>)</a:t>
            </a:r>
            <a:endParaRPr lang="tr-TR">
              <a:cs typeface="Calibri"/>
            </a:endParaRPr>
          </a:p>
          <a:p>
            <a:endParaRPr lang="en-US" b="1"/>
          </a:p>
          <a:p>
            <a:r>
              <a:rPr lang="en-US" b="1"/>
              <a:t>Increasing the capacity of lawyers and Bar Associations </a:t>
            </a:r>
            <a:r>
              <a:rPr lang="en-US"/>
              <a:t>on promotion, protection and monitoring of children's rights</a:t>
            </a:r>
            <a:r>
              <a:rPr lang="tr-TR"/>
              <a:t> (</a:t>
            </a:r>
            <a:r>
              <a:rPr lang="tr-TR" err="1"/>
              <a:t>Union</a:t>
            </a:r>
            <a:r>
              <a:rPr lang="tr-TR"/>
              <a:t> of </a:t>
            </a:r>
            <a:r>
              <a:rPr lang="tr-TR" err="1"/>
              <a:t>Turkish</a:t>
            </a:r>
            <a:r>
              <a:rPr lang="tr-TR"/>
              <a:t> Bar </a:t>
            </a:r>
            <a:r>
              <a:rPr lang="tr-TR" err="1"/>
              <a:t>Associations</a:t>
            </a:r>
            <a:r>
              <a:rPr lang="tr-TR"/>
              <a:t>)</a:t>
            </a:r>
            <a:endParaRPr lang="tr-TR">
              <a:cs typeface="Calibri"/>
            </a:endParaRPr>
          </a:p>
          <a:p>
            <a:endParaRPr lang="en-US" b="1"/>
          </a:p>
          <a:p>
            <a:r>
              <a:rPr lang="en-US" b="1"/>
              <a:t>Training curricula for candidate judges &amp; prosecutors </a:t>
            </a:r>
            <a:r>
              <a:rPr lang="en-US"/>
              <a:t>and development and publication of the new content</a:t>
            </a:r>
            <a:r>
              <a:rPr lang="tr-TR"/>
              <a:t> (</a:t>
            </a:r>
            <a:r>
              <a:rPr lang="tr-TR" err="1"/>
              <a:t>Justice</a:t>
            </a:r>
            <a:r>
              <a:rPr lang="tr-TR"/>
              <a:t> Academy of </a:t>
            </a:r>
            <a:r>
              <a:rPr lang="tr-TR" err="1"/>
              <a:t>Turkey</a:t>
            </a:r>
            <a:r>
              <a:rPr lang="tr-TR"/>
              <a:t>)</a:t>
            </a:r>
            <a:endParaRPr lang="tr-TR">
              <a:cs typeface="Calibri"/>
            </a:endParaRPr>
          </a:p>
          <a:p>
            <a:endParaRPr lang="en-US"/>
          </a:p>
          <a:p>
            <a:endParaRPr lang="en-US"/>
          </a:p>
        </p:txBody>
      </p:sp>
      <p:sp>
        <p:nvSpPr>
          <p:cNvPr id="4" name="Slide Number Placeholder 3"/>
          <p:cNvSpPr>
            <a:spLocks noGrp="1"/>
          </p:cNvSpPr>
          <p:nvPr>
            <p:ph type="sldNum" sz="quarter" idx="5"/>
          </p:nvPr>
        </p:nvSpPr>
        <p:spPr/>
        <p:txBody>
          <a:bodyPr/>
          <a:lstStyle/>
          <a:p>
            <a:fld id="{079E6E2F-930D-48A8-A1B3-67794708D27E}" type="slidenum">
              <a:rPr lang="en-US" smtClean="0"/>
              <a:t>17</a:t>
            </a:fld>
            <a:endParaRPr lang="en-US"/>
          </a:p>
        </p:txBody>
      </p:sp>
    </p:spTree>
    <p:extLst>
      <p:ext uri="{BB962C8B-B14F-4D97-AF65-F5344CB8AC3E}">
        <p14:creationId xmlns:p14="http://schemas.microsoft.com/office/powerpoint/2010/main" val="615226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a:ea typeface="+mn-lt"/>
                <a:cs typeface="+mn-lt"/>
              </a:rPr>
              <a:t>Multisectoral coordination and child-oriented policy and strategy development – (Gaziantep Metropolitan Municipality, Sanliurfa Metropolitan Municipality and Kilis Municipality, GAP, TKV, STL)</a:t>
            </a:r>
            <a:endParaRPr lang="tr-TR" sz="1200">
              <a:ea typeface="+mn-lt"/>
              <a:cs typeface="+mn-lt"/>
            </a:endParaRPr>
          </a:p>
          <a:p>
            <a:pPr marL="285750" indent="-285750">
              <a:buFont typeface="Arial" panose="020B0604020202020204" pitchFamily="34" charset="0"/>
              <a:buChar char="•"/>
            </a:pPr>
            <a:r>
              <a:rPr lang="en-US" sz="1200">
                <a:ea typeface="+mn-lt"/>
                <a:cs typeface="+mn-lt"/>
              </a:rPr>
              <a:t>Youth skills building including employability – Gaziantep Metropolitan Municipality and Kilis Municipality, GAP</a:t>
            </a:r>
            <a:r>
              <a:rPr lang="tr-TR" sz="1200">
                <a:ea typeface="+mn-lt"/>
                <a:cs typeface="+mn-lt"/>
              </a:rPr>
              <a:t> </a:t>
            </a:r>
            <a:endParaRPr lang="en-US" sz="1200">
              <a:ea typeface="+mn-lt"/>
              <a:cs typeface="+mn-lt"/>
            </a:endParaRPr>
          </a:p>
          <a:p>
            <a:pPr marL="285750" indent="-285750">
              <a:buFont typeface="Arial" panose="020B0604020202020204" pitchFamily="34" charset="0"/>
              <a:buChar char="•"/>
            </a:pPr>
            <a:r>
              <a:rPr lang="en-US" sz="1200">
                <a:ea typeface="+mn-lt"/>
                <a:cs typeface="+mn-lt"/>
              </a:rPr>
              <a:t>Early Childhood Education for children from host and refugee communities - (Gaziantep Metropolitan Municipality, Sanliurfa Metropolitan Municipality and Kilis Municipality, GAP)</a:t>
            </a:r>
            <a:endParaRPr lang="tr-TR" sz="1200">
              <a:ea typeface="+mn-lt"/>
              <a:cs typeface="+mn-lt"/>
            </a:endParaRPr>
          </a:p>
          <a:p>
            <a:pPr marL="285750" indent="-285750">
              <a:buFont typeface="Arial" panose="020B0604020202020204" pitchFamily="34" charset="0"/>
              <a:buChar char="•"/>
            </a:pPr>
            <a:r>
              <a:rPr lang="en-US" sz="1200">
                <a:ea typeface="+mn-lt"/>
                <a:cs typeface="+mn-lt"/>
              </a:rPr>
              <a:t>Identification and referral of OOS and at risk of drop-out children - Gaziantep Metropolitan Municipality and Kilis Municipality, GAP</a:t>
            </a:r>
            <a:endParaRPr lang="tr-TR" sz="1200">
              <a:ea typeface="+mn-lt"/>
              <a:cs typeface="+mn-lt"/>
            </a:endParaRPr>
          </a:p>
          <a:p>
            <a:pPr marL="285750" indent="-285750">
              <a:buFont typeface="Arial" panose="020B0604020202020204" pitchFamily="34" charset="0"/>
              <a:buChar char="•"/>
            </a:pPr>
            <a:r>
              <a:rPr lang="en-US" sz="1200">
                <a:ea typeface="+mn-lt"/>
                <a:cs typeface="+mn-lt"/>
              </a:rPr>
              <a:t>Public campaign and awareness raising – Gaziantep Metropolitan Municipality</a:t>
            </a:r>
            <a:r>
              <a:rPr lang="tr-TR" sz="1200">
                <a:ea typeface="+mn-lt"/>
                <a:cs typeface="+mn-lt"/>
              </a:rPr>
              <a:t> </a:t>
            </a:r>
            <a:endParaRPr lang="en-US" sz="1200">
              <a:ea typeface="+mn-lt"/>
              <a:cs typeface="+mn-lt"/>
            </a:endParaRPr>
          </a:p>
          <a:p>
            <a:endParaRPr lang="en-US"/>
          </a:p>
        </p:txBody>
      </p:sp>
      <p:sp>
        <p:nvSpPr>
          <p:cNvPr id="4" name="Slide Number Placeholder 3"/>
          <p:cNvSpPr>
            <a:spLocks noGrp="1"/>
          </p:cNvSpPr>
          <p:nvPr>
            <p:ph type="sldNum" sz="quarter" idx="5"/>
          </p:nvPr>
        </p:nvSpPr>
        <p:spPr/>
        <p:txBody>
          <a:bodyPr/>
          <a:lstStyle/>
          <a:p>
            <a:fld id="{079E6E2F-930D-48A8-A1B3-67794708D27E}" type="slidenum">
              <a:rPr lang="en-US" smtClean="0"/>
              <a:t>18</a:t>
            </a:fld>
            <a:endParaRPr lang="en-US"/>
          </a:p>
        </p:txBody>
      </p:sp>
    </p:spTree>
    <p:extLst>
      <p:ext uri="{BB962C8B-B14F-4D97-AF65-F5344CB8AC3E}">
        <p14:creationId xmlns:p14="http://schemas.microsoft.com/office/powerpoint/2010/main" val="3948727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Aft>
                <a:spcPts val="600"/>
              </a:spcAft>
              <a:buFont typeface="+mj-lt"/>
              <a:buAutoNum type="arabicPeriod"/>
            </a:pPr>
            <a:r>
              <a:rPr lang="en-US">
                <a:ea typeface="+mn-lt"/>
                <a:cs typeface="+mn-lt"/>
              </a:rPr>
              <a:t>Technical and financial support to </a:t>
            </a:r>
            <a:r>
              <a:rPr lang="en-US" err="1">
                <a:ea typeface="+mn-lt"/>
                <a:cs typeface="+mn-lt"/>
              </a:rPr>
              <a:t>MoFSS</a:t>
            </a:r>
            <a:r>
              <a:rPr lang="en-US">
                <a:ea typeface="+mn-lt"/>
                <a:cs typeface="+mn-lt"/>
              </a:rPr>
              <a:t> and </a:t>
            </a:r>
            <a:r>
              <a:rPr lang="en-US" err="1">
                <a:ea typeface="+mn-lt"/>
                <a:cs typeface="+mn-lt"/>
              </a:rPr>
              <a:t>TurkStat</a:t>
            </a:r>
            <a:r>
              <a:rPr lang="en-US">
                <a:ea typeface="+mn-lt"/>
                <a:cs typeface="+mn-lt"/>
              </a:rPr>
              <a:t> for the content, methodology, analysis and dissemination of the national child research project funded by PSB</a:t>
            </a:r>
          </a:p>
          <a:p>
            <a:pPr marL="342900" indent="-342900">
              <a:spcAft>
                <a:spcPts val="600"/>
              </a:spcAft>
              <a:buFont typeface="+mj-lt"/>
              <a:buAutoNum type="arabicPeriod"/>
            </a:pPr>
            <a:r>
              <a:rPr lang="en-US">
                <a:ea typeface="+mn-lt"/>
                <a:cs typeface="+mn-lt"/>
              </a:rPr>
              <a:t>Strengthening statistical literacy for children viz a viz data visualization and publications of child focused data </a:t>
            </a:r>
          </a:p>
          <a:p>
            <a:pPr marL="342900" indent="-342900">
              <a:spcAft>
                <a:spcPts val="600"/>
              </a:spcAft>
              <a:buFont typeface="+mj-lt"/>
              <a:buAutoNum type="arabicPeriod"/>
            </a:pPr>
            <a:r>
              <a:rPr lang="en-US">
                <a:ea typeface="+mn-lt"/>
                <a:cs typeface="+mn-lt"/>
              </a:rPr>
              <a:t>Contributed to system strengthening in expanding availability and access to data, including child focus data on SDGs. </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a:ea typeface="+mn-lt"/>
                <a:cs typeface="+mn-lt"/>
              </a:rPr>
              <a:t>Statistical capacity development of </a:t>
            </a:r>
            <a:r>
              <a:rPr lang="en-US" err="1">
                <a:ea typeface="+mn-lt"/>
                <a:cs typeface="+mn-lt"/>
              </a:rPr>
              <a:t>TurkStat</a:t>
            </a:r>
            <a:r>
              <a:rPr lang="en-US">
                <a:ea typeface="+mn-lt"/>
                <a:cs typeface="+mn-lt"/>
              </a:rPr>
              <a:t> another relevant implementing partners at national and sub national levels </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a:ea typeface="+mn-lt"/>
                <a:cs typeface="+mn-lt"/>
              </a:rPr>
              <a:t>Contribute to official statistical program 2022 – 2026 by addressing data gaps on children </a:t>
            </a:r>
            <a:endParaRPr lang="tr-TR" b="1">
              <a:ea typeface="+mn-lt"/>
              <a:cs typeface="+mn-lt"/>
            </a:endParaRPr>
          </a:p>
          <a:p>
            <a:pPr marL="0" marR="0" lvl="0" indent="0" algn="l" defTabSz="914400" rtl="0" eaLnBrk="1" fontAlgn="auto" latinLnBrk="0" hangingPunct="1">
              <a:lnSpc>
                <a:spcPct val="100000"/>
              </a:lnSpc>
              <a:spcBef>
                <a:spcPts val="0"/>
              </a:spcBef>
              <a:spcAft>
                <a:spcPts val="600"/>
              </a:spcAft>
              <a:buClrTx/>
              <a:buSzTx/>
              <a:buFont typeface="+mj-lt"/>
              <a:buNone/>
              <a:tabLst/>
              <a:defRPr/>
            </a:pPr>
            <a:endParaRPr lang="en-US" b="1">
              <a:ea typeface="+mn-lt"/>
              <a:cs typeface="+mn-lt"/>
            </a:endParaRPr>
          </a:p>
          <a:p>
            <a:pPr marL="171450" indent="-171450">
              <a:buFont typeface="Arial" panose="020B0604020202020204" pitchFamily="34" charset="0"/>
              <a:buChar char="•"/>
            </a:pPr>
            <a:r>
              <a:rPr lang="tr-TR" sz="1200"/>
              <a:t>Support the Ministry of Labour and Social Security to implement the National Programme on the Elimination of Child Labour</a:t>
            </a:r>
            <a:endParaRPr lang="tr-TR" sz="1200">
              <a:cs typeface="Calibri"/>
            </a:endParaRPr>
          </a:p>
          <a:p>
            <a:pPr marL="171450" indent="-171450">
              <a:buFont typeface="Arial" panose="020B0604020202020204" pitchFamily="34" charset="0"/>
              <a:buChar char="•"/>
            </a:pPr>
            <a:r>
              <a:rPr lang="tr-TR" sz="1200">
                <a:ea typeface="+mn-lt"/>
                <a:cs typeface="+mn-lt"/>
              </a:rPr>
              <a:t>Improving the preventive role of labour inspection and social protection against child labour</a:t>
            </a:r>
            <a:endParaRPr lang="tr-TR" sz="1200">
              <a:cs typeface="Calibri"/>
            </a:endParaRPr>
          </a:p>
          <a:p>
            <a:pPr marL="171450" indent="-171450">
              <a:buFont typeface="Arial" panose="020B0604020202020204" pitchFamily="34" charset="0"/>
              <a:buChar char="•"/>
            </a:pPr>
            <a:r>
              <a:rPr lang="tr-TR" sz="1200">
                <a:ea typeface="+mn-lt"/>
                <a:cs typeface="+mn-lt"/>
              </a:rPr>
              <a:t>Promoting children's rights and business principles (CRBP) among private sector</a:t>
            </a:r>
          </a:p>
          <a:p>
            <a:pPr marL="171450" indent="-171450">
              <a:buFont typeface="Arial" panose="020B0604020202020204" pitchFamily="34" charset="0"/>
              <a:buChar char="•"/>
            </a:pPr>
            <a:r>
              <a:rPr lang="tr-TR" sz="1200">
                <a:cs typeface="Calibri"/>
              </a:rPr>
              <a:t>Working</a:t>
            </a:r>
            <a:r>
              <a:rPr lang="tr-TR" sz="1200"/>
              <a:t> with municipalities to build the capacities in strategic planning and budgeting for children; early childhood care &amp; education; child-sensitive disaster risk reduction. </a:t>
            </a:r>
            <a:endParaRPr lang="tr-TR" sz="1200">
              <a:cs typeface="Calibri"/>
            </a:endParaRPr>
          </a:p>
          <a:p>
            <a:pPr marL="0" indent="0">
              <a:buNone/>
            </a:pPr>
            <a:endParaRPr lang="tr-TR" sz="1200"/>
          </a:p>
          <a:p>
            <a:pPr marL="228600" indent="-228600">
              <a:buFont typeface="+mj-lt"/>
              <a:buAutoNum type="arabicPeriod"/>
            </a:pPr>
            <a:r>
              <a:rPr lang="tr-TR"/>
              <a:t>Ensuring </a:t>
            </a:r>
            <a:r>
              <a:rPr lang="en-US"/>
              <a:t>systematic dialogue between the</a:t>
            </a:r>
            <a:r>
              <a:rPr lang="tr-TR"/>
              <a:t> </a:t>
            </a:r>
            <a:r>
              <a:rPr lang="tr-TR" b="1"/>
              <a:t>Ombudsperson’s Institution/Parliament</a:t>
            </a:r>
            <a:r>
              <a:rPr lang="en-US" b="1"/>
              <a:t> and children's and youth organizations</a:t>
            </a:r>
            <a:endParaRPr lang="tr-TR" b="1">
              <a:cs typeface="Calibri"/>
            </a:endParaRPr>
          </a:p>
          <a:p>
            <a:pPr marL="228600" indent="-228600">
              <a:buFont typeface="+mj-lt"/>
              <a:buAutoNum type="arabicPeriod"/>
            </a:pPr>
            <a:r>
              <a:rPr lang="en-US" b="1"/>
              <a:t>Strengthen</a:t>
            </a:r>
            <a:r>
              <a:rPr lang="tr-TR" b="1"/>
              <a:t>ing</a:t>
            </a:r>
            <a:r>
              <a:rPr lang="en-US" b="1"/>
              <a:t> the coordination and convening role of OI</a:t>
            </a:r>
            <a:r>
              <a:rPr lang="tr-TR" b="1"/>
              <a:t>/Parliament</a:t>
            </a:r>
            <a:r>
              <a:rPr lang="en-US"/>
              <a:t> for better monitoring of violations, advocacy </a:t>
            </a:r>
            <a:r>
              <a:rPr lang="tr-TR"/>
              <a:t>and redress.</a:t>
            </a:r>
            <a:endParaRPr lang="tr-TR">
              <a:cs typeface="Calibri"/>
            </a:endParaRPr>
          </a:p>
          <a:p>
            <a:pPr marL="228600" indent="-228600">
              <a:buFont typeface="+mj-lt"/>
              <a:buAutoNum type="arabicPeriod"/>
            </a:pPr>
            <a:r>
              <a:rPr lang="tr-TR"/>
              <a:t>Developing and disseminating </a:t>
            </a:r>
            <a:r>
              <a:rPr lang="en-US" b="1"/>
              <a:t>child- friendly versions of relevant legislation </a:t>
            </a:r>
            <a:endParaRPr lang="tr-TR" b="1"/>
          </a:p>
          <a:p>
            <a:pPr marL="228600" lvl="0" indent="-228600">
              <a:buFont typeface="+mj-lt"/>
              <a:buAutoNum type="arabicPeriod"/>
            </a:pPr>
            <a:r>
              <a:rPr lang="tr-TR"/>
              <a:t>International </a:t>
            </a:r>
            <a:r>
              <a:rPr lang="tr-TR" b="1"/>
              <a:t>knowledge and experience exchange </a:t>
            </a:r>
            <a:r>
              <a:rPr lang="tr-TR"/>
              <a:t>to explore best practice on independent CRM.</a:t>
            </a:r>
            <a:endParaRPr lang="en-US"/>
          </a:p>
          <a:p>
            <a:pPr marL="0" marR="0" lvl="0" indent="0" algn="l" defTabSz="914400" rtl="0" eaLnBrk="1" fontAlgn="auto" latinLnBrk="0" hangingPunct="1">
              <a:lnSpc>
                <a:spcPct val="100000"/>
              </a:lnSpc>
              <a:spcBef>
                <a:spcPts val="0"/>
              </a:spcBef>
              <a:spcAft>
                <a:spcPts val="600"/>
              </a:spcAft>
              <a:buClrTx/>
              <a:buSzTx/>
              <a:buFont typeface="+mj-lt"/>
              <a:buNone/>
              <a:tabLst/>
              <a:defRPr/>
            </a:pPr>
            <a:endParaRPr lang="en-US" b="1">
              <a:ea typeface="+mn-lt"/>
              <a:cs typeface="+mn-lt"/>
            </a:endParaRPr>
          </a:p>
          <a:p>
            <a:pPr marL="342900" indent="-342900">
              <a:spcAft>
                <a:spcPts val="600"/>
              </a:spcAft>
              <a:buFont typeface="+mj-lt"/>
              <a:buAutoNum type="arabicPeriod"/>
            </a:pPr>
            <a:endParaRPr lang="en-US">
              <a:ea typeface="+mn-lt"/>
              <a:cs typeface="+mn-lt"/>
            </a:endParaRPr>
          </a:p>
          <a:p>
            <a:endParaRPr lang="en-US"/>
          </a:p>
        </p:txBody>
      </p:sp>
      <p:sp>
        <p:nvSpPr>
          <p:cNvPr id="4" name="Slide Number Placeholder 3"/>
          <p:cNvSpPr>
            <a:spLocks noGrp="1"/>
          </p:cNvSpPr>
          <p:nvPr>
            <p:ph type="sldNum" sz="quarter" idx="5"/>
          </p:nvPr>
        </p:nvSpPr>
        <p:spPr/>
        <p:txBody>
          <a:bodyPr/>
          <a:lstStyle/>
          <a:p>
            <a:fld id="{079E6E2F-930D-48A8-A1B3-67794708D27E}" type="slidenum">
              <a:rPr lang="en-US" smtClean="0"/>
              <a:t>20</a:t>
            </a:fld>
            <a:endParaRPr lang="en-US"/>
          </a:p>
        </p:txBody>
      </p:sp>
    </p:spTree>
    <p:extLst>
      <p:ext uri="{BB962C8B-B14F-4D97-AF65-F5344CB8AC3E}">
        <p14:creationId xmlns:p14="http://schemas.microsoft.com/office/powerpoint/2010/main" val="330007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0C4B01-CBE3-438D-82E1-BA1B8E533BF8}" type="slidenum">
              <a:rPr lang="en-US" smtClean="0"/>
              <a:t>21</a:t>
            </a:fld>
            <a:endParaRPr lang="en-US"/>
          </a:p>
        </p:txBody>
      </p:sp>
    </p:spTree>
    <p:extLst>
      <p:ext uri="{BB962C8B-B14F-4D97-AF65-F5344CB8AC3E}">
        <p14:creationId xmlns:p14="http://schemas.microsoft.com/office/powerpoint/2010/main" val="381798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0C4B01-CBE3-438D-82E1-BA1B8E533BF8}" type="slidenum">
              <a:rPr lang="en-US" smtClean="0"/>
              <a:t>22</a:t>
            </a:fld>
            <a:endParaRPr lang="en-US"/>
          </a:p>
        </p:txBody>
      </p:sp>
    </p:spTree>
    <p:extLst>
      <p:ext uri="{BB962C8B-B14F-4D97-AF65-F5344CB8AC3E}">
        <p14:creationId xmlns:p14="http://schemas.microsoft.com/office/powerpoint/2010/main" val="1833103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0C4B01-CBE3-438D-82E1-BA1B8E533B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6099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9E6E2F-930D-48A8-A1B3-67794708D27E}" type="slidenum">
              <a:rPr lang="en-US" smtClean="0"/>
              <a:t>6</a:t>
            </a:fld>
            <a:endParaRPr lang="en-US"/>
          </a:p>
        </p:txBody>
      </p:sp>
    </p:spTree>
    <p:extLst>
      <p:ext uri="{BB962C8B-B14F-4D97-AF65-F5344CB8AC3E}">
        <p14:creationId xmlns:p14="http://schemas.microsoft.com/office/powerpoint/2010/main" val="2261710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Key Priorities for 2021-2022 (O</a:t>
            </a:r>
            <a:r>
              <a:rPr lang="en-US" b="1">
                <a:ea typeface="+mn-lt"/>
                <a:cs typeface="+mn-lt"/>
              </a:rPr>
              <a:t>utput1.1)</a:t>
            </a:r>
          </a:p>
          <a:p>
            <a:r>
              <a:rPr lang="en-US">
                <a:ea typeface="+mn-lt"/>
                <a:cs typeface="+mn-lt"/>
              </a:rPr>
              <a:t>Supporting the development of an integrated national strategy on Early Childhood Development (ECD)  </a:t>
            </a:r>
          </a:p>
          <a:p>
            <a:r>
              <a:rPr lang="en-US">
                <a:highlight>
                  <a:srgbClr val="FFFF00"/>
                </a:highlight>
                <a:ea typeface="+mn-lt"/>
                <a:cs typeface="+mn-lt"/>
              </a:rPr>
              <a:t>Supporting the health system capacity for high immunization coverage (including refugee children), infant and young child feeding(IYCF) best practices and early detection of the developmental delays  </a:t>
            </a:r>
            <a:endParaRPr lang="en-US">
              <a:solidFill>
                <a:schemeClr val="accent1"/>
              </a:solidFill>
              <a:highlight>
                <a:srgbClr val="FFFF00"/>
              </a:highlight>
              <a:cs typeface="Calibri"/>
            </a:endParaRPr>
          </a:p>
          <a:p>
            <a:pPr marL="0" indent="0">
              <a:buNone/>
            </a:pPr>
            <a:endParaRPr lang="en-US" b="1">
              <a:ea typeface="+mn-lt"/>
              <a:cs typeface="+mn-lt"/>
            </a:endParaRPr>
          </a:p>
          <a:p>
            <a:pPr marL="0" indent="0">
              <a:buNone/>
            </a:pPr>
            <a:endParaRPr lang="en-US" b="1">
              <a:ea typeface="+mn-lt"/>
              <a:cs typeface="+mn-lt"/>
            </a:endParaRPr>
          </a:p>
          <a:p>
            <a:pPr marL="0" indent="0">
              <a:buNone/>
            </a:pPr>
            <a:r>
              <a:rPr lang="tr-TR" b="1">
                <a:ea typeface="+mn-lt"/>
                <a:cs typeface="+mn-lt"/>
              </a:rPr>
              <a:t>Support to Immunization:(Ministry of Health)</a:t>
            </a:r>
            <a:endParaRPr lang="en-US"/>
          </a:p>
          <a:p>
            <a:r>
              <a:rPr lang="tr-TR">
                <a:ea typeface="+mn-lt"/>
                <a:cs typeface="+mn-lt"/>
              </a:rPr>
              <a:t> </a:t>
            </a:r>
            <a:r>
              <a:rPr lang="tr-TR" sz="1200">
                <a:ea typeface="+mn-lt"/>
                <a:cs typeface="+mn-lt"/>
              </a:rPr>
              <a:t>Strengthening the health system capacity to sustain high immunization coverage in areas with high presence of refugee children (including COVID 19 vaccination)</a:t>
            </a:r>
          </a:p>
          <a:p>
            <a:pPr marL="0" indent="0">
              <a:buNone/>
            </a:pPr>
            <a:r>
              <a:rPr lang="tr-TR" b="1">
                <a:ea typeface="+mn-lt"/>
                <a:cs typeface="+mn-lt"/>
              </a:rPr>
              <a:t>Early Childhood Development</a:t>
            </a:r>
            <a:r>
              <a:rPr lang="tr-TR">
                <a:ea typeface="+mn-lt"/>
                <a:cs typeface="+mn-lt"/>
              </a:rPr>
              <a:t>: (</a:t>
            </a:r>
            <a:r>
              <a:rPr lang="tr-TR" b="1">
                <a:ea typeface="+mn-lt"/>
                <a:cs typeface="+mn-lt"/>
              </a:rPr>
              <a:t> PSB and MoH))</a:t>
            </a:r>
          </a:p>
          <a:p>
            <a:r>
              <a:rPr lang="tr-TR" sz="1200">
                <a:ea typeface="+mn-lt"/>
                <a:cs typeface="+mn-lt"/>
              </a:rPr>
              <a:t>Development of national ECD policy: Support drafting of a national ECD strategy </a:t>
            </a:r>
          </a:p>
          <a:p>
            <a:r>
              <a:rPr lang="tr-TR" sz="1200">
                <a:ea typeface="+mn-lt"/>
                <a:cs typeface="+mn-lt"/>
              </a:rPr>
              <a:t>document  </a:t>
            </a:r>
            <a:r>
              <a:rPr lang="tr-TR" sz="1200" b="1">
                <a:ea typeface="+mn-lt"/>
                <a:cs typeface="+mn-lt"/>
              </a:rPr>
              <a:t>(PSB)</a:t>
            </a:r>
            <a:endParaRPr lang="tr-TR" b="1"/>
          </a:p>
          <a:p>
            <a:r>
              <a:rPr lang="tr-TR" sz="1200">
                <a:ea typeface="+mn-lt"/>
                <a:cs typeface="+mn-lt"/>
              </a:rPr>
              <a:t>Strengthening inter-sectoral cooperation and coordination at all level within the ECD holistic approach and support the early detection and intervention programmes for development delay </a:t>
            </a:r>
            <a:r>
              <a:rPr lang="tr-TR" sz="1200" b="1">
                <a:ea typeface="+mn-lt"/>
                <a:cs typeface="+mn-lt"/>
              </a:rPr>
              <a:t>(MoH)</a:t>
            </a:r>
            <a:endParaRPr lang="tr-TR" sz="1200" b="1">
              <a:cs typeface="Calibri"/>
            </a:endParaRPr>
          </a:p>
          <a:p>
            <a:endParaRPr lang="en-US"/>
          </a:p>
          <a:p>
            <a:endParaRPr lang="en-US"/>
          </a:p>
        </p:txBody>
      </p:sp>
      <p:sp>
        <p:nvSpPr>
          <p:cNvPr id="4" name="Slide Number Placeholder 3"/>
          <p:cNvSpPr>
            <a:spLocks noGrp="1"/>
          </p:cNvSpPr>
          <p:nvPr>
            <p:ph type="sldNum" sz="quarter" idx="5"/>
          </p:nvPr>
        </p:nvSpPr>
        <p:spPr/>
        <p:txBody>
          <a:bodyPr/>
          <a:lstStyle/>
          <a:p>
            <a:fld id="{079E6E2F-930D-48A8-A1B3-67794708D27E}" type="slidenum">
              <a:rPr lang="en-US" smtClean="0"/>
              <a:t>7</a:t>
            </a:fld>
            <a:endParaRPr lang="en-US"/>
          </a:p>
        </p:txBody>
      </p:sp>
    </p:spTree>
    <p:extLst>
      <p:ext uri="{BB962C8B-B14F-4D97-AF65-F5344CB8AC3E}">
        <p14:creationId xmlns:p14="http://schemas.microsoft.com/office/powerpoint/2010/main" val="384284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t>Increasing access to quality formal ECE services (IPA-II Project implemented through </a:t>
            </a:r>
            <a:r>
              <a:rPr lang="en-US" sz="1200" b="1" err="1"/>
              <a:t>MoNE</a:t>
            </a:r>
            <a:r>
              <a:rPr lang="en-US" sz="1200" b="1"/>
              <a:t>)</a:t>
            </a:r>
          </a:p>
          <a:p>
            <a:pPr marL="0" indent="0">
              <a:buNone/>
            </a:pPr>
            <a:r>
              <a:rPr lang="en-US" sz="1200" i="1"/>
              <a:t>Expansion of flexible alternative ECE services, supply-side strengthening initiatives (curriculum revision, national standards development, and teaching and learning materials), and C4D engagement with parents and families</a:t>
            </a:r>
            <a:endParaRPr lang="en-US" sz="1200"/>
          </a:p>
          <a:p>
            <a:r>
              <a:rPr lang="en-US" sz="1200" b="1"/>
              <a:t>Home- and community-based and mobile ECE services (</a:t>
            </a:r>
            <a:r>
              <a:rPr lang="en-US" sz="1200" b="1" err="1"/>
              <a:t>Yuregir</a:t>
            </a:r>
            <a:r>
              <a:rPr lang="en-US" sz="1200" b="1"/>
              <a:t>, DFT/TKV, Union of Municipalities)</a:t>
            </a:r>
            <a:endParaRPr lang="en-US" sz="1200" b="1">
              <a:cs typeface="Calibri"/>
            </a:endParaRPr>
          </a:p>
          <a:p>
            <a:pPr marL="0" indent="0">
              <a:buNone/>
            </a:pPr>
            <a:r>
              <a:rPr lang="en-US" sz="1200" i="1"/>
              <a:t>Summer School, Neighborhood Mothers </a:t>
            </a:r>
            <a:r>
              <a:rPr lang="en-US" sz="1200" i="1" err="1"/>
              <a:t>Programme</a:t>
            </a:r>
            <a:r>
              <a:rPr lang="en-US" sz="1200" i="1"/>
              <a:t>, Playrooms, Toy Libraries, First Six-Year </a:t>
            </a:r>
            <a:r>
              <a:rPr lang="en-US" sz="1200" i="1" err="1"/>
              <a:t>Programme</a:t>
            </a:r>
            <a:r>
              <a:rPr lang="en-US" sz="1200" i="1"/>
              <a:t>, Parental/Father Engagement </a:t>
            </a:r>
            <a:r>
              <a:rPr lang="en-US" sz="1200" i="1" err="1"/>
              <a:t>Programme</a:t>
            </a:r>
            <a:r>
              <a:rPr lang="en-US" sz="1200" i="1"/>
              <a:t>,  Mobile ECE trucks, and strengthening ECE service provision in Municipalities</a:t>
            </a:r>
            <a:endParaRPr lang="en-US" sz="1200" i="1">
              <a:cs typeface="Calibri"/>
            </a:endParaRPr>
          </a:p>
          <a:p>
            <a:r>
              <a:rPr lang="en-US" sz="1200" b="1"/>
              <a:t>Generating evidence, and leveraging ECE policy improvements </a:t>
            </a:r>
            <a:r>
              <a:rPr lang="en-US" sz="1200"/>
              <a:t>to strengthen ECE sub-sector (</a:t>
            </a:r>
            <a:r>
              <a:rPr lang="en-US" sz="1200" err="1"/>
              <a:t>MoNE</a:t>
            </a:r>
            <a:r>
              <a:rPr lang="en-US" sz="1200"/>
              <a:t>, institutional service providers managed by UNICEF)</a:t>
            </a:r>
            <a:endParaRPr lang="en-US" sz="1200">
              <a:cs typeface="Calibri"/>
            </a:endParaRPr>
          </a:p>
          <a:p>
            <a:pPr marL="0" indent="0">
              <a:buNone/>
            </a:pPr>
            <a:r>
              <a:rPr lang="en-US" sz="1200" i="1"/>
              <a:t>Knowledge, Attitude and Practices (KAP) Study, ECE Investment Case Study, ECE Services Vulnerability Mapping</a:t>
            </a:r>
            <a:endParaRPr lang="en-US" sz="1200" i="1">
              <a:cs typeface="Calibri"/>
            </a:endParaRPr>
          </a:p>
          <a:p>
            <a:endParaRPr lang="en-US"/>
          </a:p>
        </p:txBody>
      </p:sp>
      <p:sp>
        <p:nvSpPr>
          <p:cNvPr id="4" name="Slide Number Placeholder 3"/>
          <p:cNvSpPr>
            <a:spLocks noGrp="1"/>
          </p:cNvSpPr>
          <p:nvPr>
            <p:ph type="sldNum" sz="quarter" idx="5"/>
          </p:nvPr>
        </p:nvSpPr>
        <p:spPr/>
        <p:txBody>
          <a:bodyPr/>
          <a:lstStyle/>
          <a:p>
            <a:fld id="{079E6E2F-930D-48A8-A1B3-67794708D27E}" type="slidenum">
              <a:rPr lang="en-US" smtClean="0"/>
              <a:t>8</a:t>
            </a:fld>
            <a:endParaRPr lang="en-US"/>
          </a:p>
        </p:txBody>
      </p:sp>
    </p:spTree>
    <p:extLst>
      <p:ext uri="{BB962C8B-B14F-4D97-AF65-F5344CB8AC3E}">
        <p14:creationId xmlns:p14="http://schemas.microsoft.com/office/powerpoint/2010/main" val="1916101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b="1">
                <a:ea typeface="+mn-lt"/>
                <a:cs typeface="+mn-lt"/>
              </a:rPr>
              <a:t>Support for development of inclusive education programmes and provision of innovative learning environments in teaching, learning and children's well-being</a:t>
            </a:r>
          </a:p>
          <a:p>
            <a:pPr lvl="1"/>
            <a:r>
              <a:rPr lang="tr-TR" i="1">
                <a:ea typeface="+mn-lt"/>
                <a:cs typeface="+mn-lt"/>
              </a:rPr>
              <a:t>Remedial Education, Blended Catch-up, Digital Special Education, Digital Measurement and Evaluation</a:t>
            </a:r>
          </a:p>
          <a:p>
            <a:r>
              <a:rPr lang="tr-TR" b="1">
                <a:ea typeface="+mn-lt"/>
                <a:cs typeface="+mn-lt"/>
              </a:rPr>
              <a:t>Support teacher and </a:t>
            </a:r>
            <a:r>
              <a:rPr lang="en-US" b="1">
                <a:ea typeface="+mn-lt"/>
                <a:cs typeface="+mn-lt"/>
              </a:rPr>
              <a:t>Syrian Support Workers’ (</a:t>
            </a:r>
            <a:r>
              <a:rPr lang="tr-TR" b="1">
                <a:ea typeface="+mn-lt"/>
                <a:cs typeface="+mn-lt"/>
              </a:rPr>
              <a:t>SSW</a:t>
            </a:r>
            <a:r>
              <a:rPr lang="en-US" b="1">
                <a:ea typeface="+mn-lt"/>
                <a:cs typeface="+mn-lt"/>
              </a:rPr>
              <a:t>s)</a:t>
            </a:r>
            <a:r>
              <a:rPr lang="tr-TR" b="1">
                <a:ea typeface="+mn-lt"/>
                <a:cs typeface="+mn-lt"/>
              </a:rPr>
              <a:t> capacity development and implement innovative teaching and learning opportunities in F2F and hybrid settings </a:t>
            </a:r>
            <a:r>
              <a:rPr lang="tr-TR">
                <a:ea typeface="+mn-lt"/>
                <a:cs typeface="+mn-lt"/>
              </a:rPr>
              <a:t> </a:t>
            </a:r>
          </a:p>
          <a:p>
            <a:pPr lvl="1"/>
            <a:r>
              <a:rPr lang="tr-TR" i="1">
                <a:ea typeface="+mn-lt"/>
                <a:cs typeface="+mn-lt"/>
              </a:rPr>
              <a:t>SSW </a:t>
            </a:r>
            <a:r>
              <a:rPr lang="en-US" i="1" err="1">
                <a:ea typeface="+mn-lt"/>
                <a:cs typeface="+mn-lt"/>
              </a:rPr>
              <a:t>Programme</a:t>
            </a:r>
            <a:r>
              <a:rPr lang="tr-TR" i="1">
                <a:ea typeface="+mn-lt"/>
                <a:cs typeface="+mn-lt"/>
              </a:rPr>
              <a:t>, Digital Teacher Training</a:t>
            </a:r>
          </a:p>
          <a:p>
            <a:r>
              <a:rPr lang="tr-TR" b="1">
                <a:ea typeface="+mn-lt"/>
                <a:cs typeface="+mn-lt"/>
              </a:rPr>
              <a:t>Evidence generation and policy strengthening support on student learning achievement, including COVID-19 recovery and response  </a:t>
            </a:r>
          </a:p>
          <a:p>
            <a:pPr lvl="1"/>
            <a:r>
              <a:rPr lang="tr-TR" i="1">
                <a:ea typeface="+mn-lt"/>
                <a:cs typeface="+mn-lt"/>
              </a:rPr>
              <a:t>OECD Learning Achivement Gap Study, National Digital Strategy</a:t>
            </a:r>
          </a:p>
          <a:p>
            <a:pPr lvl="1"/>
            <a:r>
              <a:rPr lang="tr-TR" i="1">
                <a:ea typeface="+mn-lt"/>
                <a:cs typeface="+mn-lt"/>
              </a:rPr>
              <a:t>Mental Health PSS, Teacher Training </a:t>
            </a:r>
            <a:r>
              <a:rPr lang="en-US" i="1">
                <a:ea typeface="+mn-lt"/>
                <a:cs typeface="+mn-lt"/>
              </a:rPr>
              <a:t>(</a:t>
            </a:r>
            <a:r>
              <a:rPr lang="tr-TR" i="1">
                <a:ea typeface="+mn-lt"/>
                <a:cs typeface="+mn-lt"/>
              </a:rPr>
              <a:t>Teaching Basic Literacy and Numeracy in Blended Settings, Safe School Support</a:t>
            </a:r>
            <a:r>
              <a:rPr lang="en-US" i="1">
                <a:ea typeface="+mn-lt"/>
                <a:cs typeface="+mn-lt"/>
              </a:rPr>
              <a:t>)</a:t>
            </a:r>
            <a:endParaRPr lang="tr-TR"/>
          </a:p>
          <a:p>
            <a:r>
              <a:rPr lang="tr-TR" b="1">
                <a:ea typeface="+mn-lt"/>
                <a:cs typeface="+mn-lt"/>
              </a:rPr>
              <a:t>Advocacy, awareness and communication o</a:t>
            </a:r>
            <a:r>
              <a:rPr lang="en-US" b="1">
                <a:ea typeface="+mn-lt"/>
                <a:cs typeface="+mn-lt"/>
              </a:rPr>
              <a:t>f</a:t>
            </a:r>
            <a:r>
              <a:rPr lang="tr-TR" b="1">
                <a:ea typeface="+mn-lt"/>
                <a:cs typeface="+mn-lt"/>
              </a:rPr>
              <a:t> education opportunities</a:t>
            </a:r>
            <a:r>
              <a:rPr lang="en-US" b="1">
                <a:ea typeface="+mn-lt"/>
                <a:cs typeface="+mn-lt"/>
              </a:rPr>
              <a:t> (</a:t>
            </a:r>
            <a:r>
              <a:rPr lang="tr-TR" b="1">
                <a:ea typeface="+mn-lt"/>
                <a:cs typeface="+mn-lt"/>
              </a:rPr>
              <a:t>Syrian refugees, cash transfers, and coordination of EiE efforts</a:t>
            </a:r>
            <a:r>
              <a:rPr lang="en-US" b="1">
                <a:ea typeface="+mn-lt"/>
                <a:cs typeface="+mn-lt"/>
              </a:rPr>
              <a:t>)</a:t>
            </a:r>
            <a:r>
              <a:rPr lang="tr-TR" b="1">
                <a:ea typeface="+mn-lt"/>
                <a:cs typeface="+mn-lt"/>
              </a:rPr>
              <a:t> </a:t>
            </a:r>
          </a:p>
          <a:p>
            <a:pPr lvl="1"/>
            <a:r>
              <a:rPr lang="en-US" i="1">
                <a:ea typeface="+mn-lt"/>
                <a:cs typeface="+mn-lt"/>
              </a:rPr>
              <a:t>Sector coordination 3RP, </a:t>
            </a:r>
            <a:r>
              <a:rPr lang="tr-TR" i="1">
                <a:ea typeface="+mn-lt"/>
                <a:cs typeface="+mn-lt"/>
              </a:rPr>
              <a:t>CCTE, Back to School</a:t>
            </a:r>
          </a:p>
          <a:p>
            <a:endParaRPr lang="en-US"/>
          </a:p>
        </p:txBody>
      </p:sp>
      <p:sp>
        <p:nvSpPr>
          <p:cNvPr id="4" name="Slide Number Placeholder 3"/>
          <p:cNvSpPr>
            <a:spLocks noGrp="1"/>
          </p:cNvSpPr>
          <p:nvPr>
            <p:ph type="sldNum" sz="quarter" idx="5"/>
          </p:nvPr>
        </p:nvSpPr>
        <p:spPr/>
        <p:txBody>
          <a:bodyPr/>
          <a:lstStyle/>
          <a:p>
            <a:fld id="{079E6E2F-930D-48A8-A1B3-67794708D27E}" type="slidenum">
              <a:rPr lang="en-US" smtClean="0"/>
              <a:t>9</a:t>
            </a:fld>
            <a:endParaRPr lang="en-US"/>
          </a:p>
        </p:txBody>
      </p:sp>
    </p:spTree>
    <p:extLst>
      <p:ext uri="{BB962C8B-B14F-4D97-AF65-F5344CB8AC3E}">
        <p14:creationId xmlns:p14="http://schemas.microsoft.com/office/powerpoint/2010/main" val="3306296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600" b="1">
                <a:ea typeface="+mn-lt"/>
                <a:cs typeface="+mn-lt"/>
              </a:rPr>
              <a:t>Investing in quality learning opportunities in formal secondary education</a:t>
            </a:r>
            <a:r>
              <a:rPr lang="en-US" sz="1600" b="1">
                <a:ea typeface="+mn-lt"/>
                <a:cs typeface="+mn-lt"/>
              </a:rPr>
              <a:t> </a:t>
            </a:r>
            <a:r>
              <a:rPr lang="tr-TR" sz="1600" b="1">
                <a:ea typeface="+mn-lt"/>
                <a:cs typeface="+mn-lt"/>
              </a:rPr>
              <a:t>for vulnerable and at-risk adolescents </a:t>
            </a:r>
            <a:r>
              <a:rPr lang="tr-TR" sz="1600">
                <a:ea typeface="+mn-lt"/>
                <a:cs typeface="+mn-lt"/>
              </a:rPr>
              <a:t>(MoNE)</a:t>
            </a:r>
            <a:endParaRPr lang="en-US"/>
          </a:p>
          <a:p>
            <a:pPr lvl="1"/>
            <a:r>
              <a:rPr lang="tr-TR" sz="1600">
                <a:ea typeface="+mn-lt"/>
                <a:cs typeface="+mn-lt"/>
              </a:rPr>
              <a:t>Stren</a:t>
            </a:r>
            <a:r>
              <a:rPr lang="en-US" sz="1600">
                <a:ea typeface="+mn-lt"/>
                <a:cs typeface="+mn-lt"/>
              </a:rPr>
              <a:t>g</a:t>
            </a:r>
            <a:r>
              <a:rPr lang="tr-TR" sz="1600">
                <a:ea typeface="+mn-lt"/>
                <a:cs typeface="+mn-lt"/>
              </a:rPr>
              <a:t>then formal education learning environment for adolescents </a:t>
            </a:r>
            <a:r>
              <a:rPr lang="en-US" sz="1600">
                <a:ea typeface="+mn-lt"/>
                <a:cs typeface="+mn-lt"/>
              </a:rPr>
              <a:t>by  </a:t>
            </a:r>
            <a:r>
              <a:rPr lang="tr-TR" sz="1600">
                <a:ea typeface="+mn-lt"/>
                <a:cs typeface="+mn-lt"/>
              </a:rPr>
              <a:t>identif</a:t>
            </a:r>
            <a:r>
              <a:rPr lang="en-US" sz="1600" err="1">
                <a:ea typeface="+mn-lt"/>
                <a:cs typeface="+mn-lt"/>
              </a:rPr>
              <a:t>ying</a:t>
            </a:r>
            <a:r>
              <a:rPr lang="tr-TR" sz="1600">
                <a:ea typeface="+mn-lt"/>
                <a:cs typeface="+mn-lt"/>
              </a:rPr>
              <a:t> barriers, monitoring enro</a:t>
            </a:r>
            <a:r>
              <a:rPr lang="en-US" sz="1600">
                <a:ea typeface="+mn-lt"/>
                <a:cs typeface="+mn-lt"/>
              </a:rPr>
              <a:t>l</a:t>
            </a:r>
            <a:r>
              <a:rPr lang="tr-TR" sz="1600">
                <a:ea typeface="+mn-lt"/>
                <a:cs typeface="+mn-lt"/>
              </a:rPr>
              <a:t>lment, attendance  and completion</a:t>
            </a:r>
          </a:p>
          <a:p>
            <a:pPr lvl="1"/>
            <a:r>
              <a:rPr lang="tr-TR" sz="1600">
                <a:ea typeface="+mn-lt"/>
                <a:cs typeface="+mn-lt"/>
              </a:rPr>
              <a:t>Develop, implement and monitor program</a:t>
            </a:r>
            <a:r>
              <a:rPr lang="en-US" sz="1600">
                <a:ea typeface="+mn-lt"/>
                <a:cs typeface="+mn-lt"/>
              </a:rPr>
              <a:t>me</a:t>
            </a:r>
            <a:r>
              <a:rPr lang="tr-TR" sz="1600">
                <a:ea typeface="+mn-lt"/>
                <a:cs typeface="+mn-lt"/>
              </a:rPr>
              <a:t>s to increase attendance rates and prevent early school leaving at upper</a:t>
            </a:r>
            <a:r>
              <a:rPr lang="en-US" sz="1600">
                <a:ea typeface="+mn-lt"/>
                <a:cs typeface="+mn-lt"/>
              </a:rPr>
              <a:t> </a:t>
            </a:r>
            <a:r>
              <a:rPr lang="tr-TR" sz="1600">
                <a:ea typeface="+mn-lt"/>
                <a:cs typeface="+mn-lt"/>
              </a:rPr>
              <a:t>secondary level</a:t>
            </a:r>
            <a:endParaRPr lang="tr-TR" sz="1600">
              <a:cs typeface="Calibri"/>
            </a:endParaRPr>
          </a:p>
          <a:p>
            <a:pPr lvl="1"/>
            <a:r>
              <a:rPr lang="tr-TR" sz="1600">
                <a:ea typeface="+mn-lt"/>
                <a:cs typeface="+mn-lt"/>
              </a:rPr>
              <a:t>Support provision of resources, materials and services to increase access of adolescents, including those under temporary protection, to vocational and technical education opportunities </a:t>
            </a:r>
            <a:endParaRPr lang="tr-TR" sz="1600">
              <a:cs typeface="Calibri"/>
            </a:endParaRPr>
          </a:p>
          <a:p>
            <a:pPr lvl="1"/>
            <a:r>
              <a:rPr lang="tr-TR" sz="1600">
                <a:ea typeface="+mn-lt"/>
                <a:cs typeface="+mn-lt"/>
              </a:rPr>
              <a:t>Support implementation of academic support program</a:t>
            </a:r>
            <a:r>
              <a:rPr lang="en-US" sz="1600" err="1">
                <a:ea typeface="+mn-lt"/>
                <a:cs typeface="+mn-lt"/>
              </a:rPr>
              <a:t>mes</a:t>
            </a:r>
            <a:r>
              <a:rPr lang="tr-TR" sz="1600">
                <a:ea typeface="+mn-lt"/>
                <a:cs typeface="+mn-lt"/>
              </a:rPr>
              <a:t> for adolescents at risk of drop out in secondary education</a:t>
            </a:r>
            <a:endParaRPr lang="tr-TR" sz="1600">
              <a:cs typeface="Calibri"/>
            </a:endParaRPr>
          </a:p>
          <a:p>
            <a:pPr marL="457200" lvl="1" indent="0">
              <a:buNone/>
            </a:pPr>
            <a:endParaRPr lang="tr-TR" sz="1600">
              <a:highlight>
                <a:srgbClr val="FFFF00"/>
              </a:highlight>
              <a:ea typeface="+mn-lt"/>
              <a:cs typeface="+mn-lt"/>
            </a:endParaRPr>
          </a:p>
          <a:p>
            <a:r>
              <a:rPr lang="tr-TR" sz="1600" b="1">
                <a:ea typeface="+mn-lt"/>
                <a:cs typeface="+mn-lt"/>
              </a:rPr>
              <a:t>Demand-side programming to enhance the availability of education program</a:t>
            </a:r>
            <a:r>
              <a:rPr lang="en-US" sz="1600" b="1">
                <a:ea typeface="+mn-lt"/>
                <a:cs typeface="+mn-lt"/>
              </a:rPr>
              <a:t>me</a:t>
            </a:r>
            <a:r>
              <a:rPr lang="tr-TR" sz="1600" b="1">
                <a:ea typeface="+mn-lt"/>
                <a:cs typeface="+mn-lt"/>
              </a:rPr>
              <a:t>s</a:t>
            </a:r>
            <a:r>
              <a:rPr lang="tr-TR" sz="1600">
                <a:ea typeface="+mn-lt"/>
                <a:cs typeface="+mn-lt"/>
              </a:rPr>
              <a:t> (MoNE; MoFSS; MoYS; TRC; ASAM; STL; Municipalities)</a:t>
            </a:r>
          </a:p>
          <a:p>
            <a:pPr lvl="1"/>
            <a:r>
              <a:rPr lang="tr-TR" sz="1600">
                <a:ea typeface="+mn-lt"/>
                <a:cs typeface="+mn-lt"/>
              </a:rPr>
              <a:t>Strengthen linkages with existing social protection programmes that support vulnerable adolescents and their families to adopt positive coping mechanisms</a:t>
            </a:r>
            <a:endParaRPr lang="tr-TR" sz="1600">
              <a:cs typeface="Calibri"/>
            </a:endParaRPr>
          </a:p>
          <a:p>
            <a:pPr lvl="1"/>
            <a:r>
              <a:rPr lang="tr-TR" sz="1600">
                <a:ea typeface="+mn-lt"/>
                <a:cs typeface="+mn-lt"/>
              </a:rPr>
              <a:t>Support referral mechanisms to alternative learning pathways for both boys and girls with the intention for transition</a:t>
            </a:r>
            <a:r>
              <a:rPr lang="en-US" sz="1600" err="1">
                <a:ea typeface="+mn-lt"/>
                <a:cs typeface="+mn-lt"/>
              </a:rPr>
              <a:t>ing</a:t>
            </a:r>
            <a:r>
              <a:rPr lang="tr-TR" sz="1600">
                <a:ea typeface="+mn-lt"/>
                <a:cs typeface="+mn-lt"/>
              </a:rPr>
              <a:t> back </a:t>
            </a:r>
            <a:r>
              <a:rPr lang="en-US" sz="1600">
                <a:ea typeface="+mn-lt"/>
                <a:cs typeface="+mn-lt"/>
              </a:rPr>
              <a:t>in</a:t>
            </a:r>
            <a:r>
              <a:rPr lang="tr-TR" sz="1600">
                <a:ea typeface="+mn-lt"/>
                <a:cs typeface="+mn-lt"/>
              </a:rPr>
              <a:t>to the formal education system</a:t>
            </a:r>
            <a:endParaRPr lang="tr-TR" sz="1600">
              <a:cs typeface="Calibri"/>
            </a:endParaRPr>
          </a:p>
          <a:p>
            <a:pPr marL="457200" lvl="1" indent="0">
              <a:buNone/>
            </a:pPr>
            <a:endParaRPr lang="tr-TR" sz="1600">
              <a:ea typeface="+mn-lt"/>
              <a:cs typeface="+mn-lt"/>
            </a:endParaRPr>
          </a:p>
          <a:p>
            <a:r>
              <a:rPr lang="tr-TR" sz="1600" b="1">
                <a:ea typeface="+mn-lt"/>
                <a:cs typeface="+mn-lt"/>
              </a:rPr>
              <a:t>Foster innovations in programming and advocacy for children </a:t>
            </a:r>
            <a:r>
              <a:rPr lang="tr-TR" sz="1600">
                <a:ea typeface="+mn-lt"/>
                <a:cs typeface="+mn-lt"/>
              </a:rPr>
              <a:t>(MoNE)</a:t>
            </a:r>
            <a:endParaRPr lang="tr-TR" sz="1600">
              <a:cs typeface="Calibri"/>
            </a:endParaRPr>
          </a:p>
          <a:p>
            <a:pPr lvl="1"/>
            <a:r>
              <a:rPr lang="tr-TR" sz="1600">
                <a:ea typeface="+mn-lt"/>
                <a:cs typeface="+mn-lt"/>
              </a:rPr>
              <a:t>Advocate to strengthen and develop inclusive education policies and support for improved coordination mechanisms</a:t>
            </a:r>
            <a:r>
              <a:rPr lang="tr-TR">
                <a:ea typeface="+mn-lt"/>
                <a:cs typeface="+mn-lt"/>
              </a:rPr>
              <a:t> </a:t>
            </a:r>
            <a:endParaRPr lang="tr-TR">
              <a:cs typeface="Calibri"/>
            </a:endParaRPr>
          </a:p>
          <a:p>
            <a:endParaRPr lang="en-US"/>
          </a:p>
        </p:txBody>
      </p:sp>
      <p:sp>
        <p:nvSpPr>
          <p:cNvPr id="4" name="Slide Number Placeholder 3"/>
          <p:cNvSpPr>
            <a:spLocks noGrp="1"/>
          </p:cNvSpPr>
          <p:nvPr>
            <p:ph type="sldNum" sz="quarter" idx="5"/>
          </p:nvPr>
        </p:nvSpPr>
        <p:spPr/>
        <p:txBody>
          <a:bodyPr/>
          <a:lstStyle/>
          <a:p>
            <a:fld id="{079E6E2F-930D-48A8-A1B3-67794708D27E}" type="slidenum">
              <a:rPr lang="en-US" smtClean="0"/>
              <a:t>11</a:t>
            </a:fld>
            <a:endParaRPr lang="en-US"/>
          </a:p>
        </p:txBody>
      </p:sp>
    </p:spTree>
    <p:extLst>
      <p:ext uri="{BB962C8B-B14F-4D97-AF65-F5344CB8AC3E}">
        <p14:creationId xmlns:p14="http://schemas.microsoft.com/office/powerpoint/2010/main" val="397624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Support skills development among adolescents and young people for their personal empowerment, civic engagement, and school-to-work transition</a:t>
            </a:r>
            <a:r>
              <a:rPr lang="en-US"/>
              <a:t> </a:t>
            </a:r>
            <a:r>
              <a:rPr lang="tr-TR"/>
              <a:t>(</a:t>
            </a:r>
            <a:r>
              <a:rPr lang="tr-TR">
                <a:ea typeface="+mn-lt"/>
                <a:cs typeface="+mn-lt"/>
              </a:rPr>
              <a:t>MoNE; MoFSS; MoYS; TRC; ASAM; STL; YSF</a:t>
            </a:r>
            <a:r>
              <a:rPr lang="en-US">
                <a:ea typeface="+mn-lt"/>
                <a:cs typeface="+mn-lt"/>
              </a:rPr>
              <a:t>, IYSA, </a:t>
            </a:r>
            <a:r>
              <a:rPr lang="en-US" err="1">
                <a:ea typeface="+mn-lt"/>
                <a:cs typeface="+mn-lt"/>
              </a:rPr>
              <a:t>Genc</a:t>
            </a:r>
            <a:r>
              <a:rPr lang="en-US">
                <a:ea typeface="+mn-lt"/>
                <a:cs typeface="+mn-lt"/>
              </a:rPr>
              <a:t> </a:t>
            </a:r>
            <a:r>
              <a:rPr lang="en-US" err="1">
                <a:ea typeface="+mn-lt"/>
                <a:cs typeface="+mn-lt"/>
              </a:rPr>
              <a:t>Basari</a:t>
            </a:r>
            <a:r>
              <a:rPr lang="en-US">
                <a:ea typeface="+mn-lt"/>
                <a:cs typeface="+mn-lt"/>
              </a:rPr>
              <a:t>, Maya Foundation</a:t>
            </a:r>
            <a:r>
              <a:rPr lang="tr-TR">
                <a:ea typeface="+mn-lt"/>
                <a:cs typeface="+mn-lt"/>
              </a:rPr>
              <a:t>)</a:t>
            </a:r>
            <a:r>
              <a:rPr lang="tr-TR"/>
              <a:t> </a:t>
            </a:r>
            <a:endParaRPr lang="en-US"/>
          </a:p>
          <a:p>
            <a:endParaRPr lang="en-US">
              <a:ea typeface="+mn-lt"/>
              <a:cs typeface="+mn-lt"/>
            </a:endParaRPr>
          </a:p>
          <a:p>
            <a:pPr marL="285750" indent="-285750">
              <a:buFont typeface="Arial"/>
              <a:buChar char="•"/>
            </a:pPr>
            <a:r>
              <a:rPr lang="tr-TR">
                <a:cs typeface="Calibri"/>
              </a:rPr>
              <a:t>Development of a harmonized approach (national standards) to skills development for adolescents and </a:t>
            </a:r>
            <a:r>
              <a:rPr lang="en-US">
                <a:cs typeface="Calibri"/>
              </a:rPr>
              <a:t>a</a:t>
            </a:r>
            <a:r>
              <a:rPr lang="tr-TR">
                <a:cs typeface="Calibri"/>
              </a:rPr>
              <a:t>doption </a:t>
            </a:r>
            <a:endParaRPr lang="en-US">
              <a:cs typeface="Calibri"/>
            </a:endParaRPr>
          </a:p>
          <a:p>
            <a:r>
              <a:rPr lang="en-US">
                <a:cs typeface="Calibri"/>
              </a:rPr>
              <a:t>     </a:t>
            </a:r>
            <a:r>
              <a:rPr lang="tr-TR">
                <a:cs typeface="Calibri"/>
              </a:rPr>
              <a:t>by government and NGO partners</a:t>
            </a:r>
            <a:r>
              <a:rPr lang="en-US">
                <a:cs typeface="Calibri"/>
              </a:rPr>
              <a:t> to promote resilience and social cohesion in schools and the larger community</a:t>
            </a:r>
          </a:p>
          <a:p>
            <a:pPr marL="285750" indent="-285750">
              <a:buFont typeface="Arial"/>
              <a:buChar char="•"/>
            </a:pPr>
            <a:r>
              <a:rPr lang="en-US">
                <a:cs typeface="Calibri"/>
              </a:rPr>
              <a:t>Roll out of adolescent and youth skills building through social innovations (UPSHIFT)</a:t>
            </a:r>
          </a:p>
          <a:p>
            <a:pPr marL="285750" indent="-285750">
              <a:buFont typeface="Arial"/>
              <a:buChar char="•"/>
            </a:pPr>
            <a:r>
              <a:rPr lang="en-US">
                <a:cs typeface="Calibri"/>
              </a:rPr>
              <a:t>Skills delivery through youth </a:t>
            </a:r>
            <a:r>
              <a:rPr lang="en-US" err="1">
                <a:cs typeface="Calibri"/>
              </a:rPr>
              <a:t>centres</a:t>
            </a:r>
            <a:r>
              <a:rPr lang="en-US">
                <a:cs typeface="Calibri"/>
              </a:rPr>
              <a:t> (Arts, computing, robotics etc.)</a:t>
            </a:r>
            <a:endParaRPr lang="tr-TR">
              <a:cs typeface="Calibri"/>
            </a:endParaRPr>
          </a:p>
          <a:p>
            <a:endParaRPr lang="en-US">
              <a:highlight>
                <a:srgbClr val="FFFF00"/>
              </a:highlight>
              <a:ea typeface="+mn-lt"/>
              <a:cs typeface="+mn-lt"/>
            </a:endParaRPr>
          </a:p>
          <a:p>
            <a:endParaRPr lang="en-US" b="1">
              <a:ea typeface="+mn-lt"/>
              <a:cs typeface="+mn-lt"/>
            </a:endParaRPr>
          </a:p>
          <a:p>
            <a:endParaRPr lang="en-US" b="1">
              <a:ea typeface="+mn-lt"/>
              <a:cs typeface="+mn-lt"/>
            </a:endParaRPr>
          </a:p>
          <a:p>
            <a:r>
              <a:rPr lang="en-US" b="1">
                <a:ea typeface="+mn-lt"/>
                <a:cs typeface="+mn-lt"/>
              </a:rPr>
              <a:t>Reimagine Education</a:t>
            </a:r>
            <a:r>
              <a:rPr lang="tr-TR">
                <a:ea typeface="+mn-lt"/>
                <a:cs typeface="+mn-lt"/>
              </a:rPr>
              <a:t> (MoNE; MoYS; </a:t>
            </a:r>
            <a:r>
              <a:rPr lang="en-US">
                <a:ea typeface="+mn-lt"/>
                <a:cs typeface="+mn-lt"/>
              </a:rPr>
              <a:t>partners</a:t>
            </a:r>
            <a:r>
              <a:rPr lang="tr-TR">
                <a:ea typeface="+mn-lt"/>
                <a:cs typeface="+mn-lt"/>
              </a:rPr>
              <a:t>)</a:t>
            </a:r>
            <a:endParaRPr lang="en-US">
              <a:ea typeface="+mn-lt"/>
              <a:cs typeface="+mn-lt"/>
            </a:endParaRPr>
          </a:p>
          <a:p>
            <a:endParaRPr lang="en-US">
              <a:ea typeface="+mn-lt"/>
              <a:cs typeface="+mn-lt"/>
            </a:endParaRPr>
          </a:p>
          <a:p>
            <a:pPr marL="285750" indent="-285750">
              <a:buFont typeface="Arial" panose="020B0604020202020204" pitchFamily="34" charset="0"/>
              <a:buChar char="•"/>
            </a:pPr>
            <a:r>
              <a:rPr lang="tr-TR">
                <a:cs typeface="Calibri"/>
              </a:rPr>
              <a:t>Digitalized learning opportunities and IT-enabled solutions to boost adolescents' skills, improve teaching, and enhance the effectiveness and efficiency of the education system</a:t>
            </a:r>
            <a:endParaRPr lang="en-US">
              <a:cs typeface="Calibri"/>
            </a:endParaRPr>
          </a:p>
          <a:p>
            <a:pPr marL="285750" indent="-285750">
              <a:buFont typeface="Arial" panose="020B0604020202020204" pitchFamily="34" charset="0"/>
              <a:buChar char="•"/>
            </a:pPr>
            <a:endParaRPr lang="en-US">
              <a:cs typeface="Calibri"/>
            </a:endParaRPr>
          </a:p>
          <a:p>
            <a:pPr marL="285750" indent="-285750">
              <a:buFont typeface="Arial" panose="020B0604020202020204" pitchFamily="34" charset="0"/>
              <a:buChar char="•"/>
            </a:pPr>
            <a:endParaRPr lang="tr-TR">
              <a:cs typeface="Calibri"/>
            </a:endParaRPr>
          </a:p>
          <a:p>
            <a:r>
              <a:rPr lang="tr-TR" b="1">
                <a:ea typeface="+mn-lt"/>
                <a:cs typeface="+mn-lt"/>
              </a:rPr>
              <a:t>Expansion of alternative learning pathways</a:t>
            </a:r>
            <a:r>
              <a:rPr lang="tr-TR">
                <a:ea typeface="+mn-lt"/>
                <a:cs typeface="+mn-lt"/>
              </a:rPr>
              <a:t> (MoNE; MoYS; TRC; ASAM; STL; Municipalities)</a:t>
            </a:r>
            <a:endParaRPr lang="en-US">
              <a:ea typeface="+mn-lt"/>
              <a:cs typeface="+mn-lt"/>
            </a:endParaRPr>
          </a:p>
          <a:p>
            <a:endParaRPr lang="en-US">
              <a:ea typeface="+mn-lt"/>
              <a:cs typeface="+mn-lt"/>
            </a:endParaRPr>
          </a:p>
          <a:p>
            <a:pPr marL="285750" indent="-285750">
              <a:buFont typeface="Arial" panose="020B0604020202020204" pitchFamily="34" charset="0"/>
              <a:buChar char="•"/>
            </a:pPr>
            <a:r>
              <a:rPr lang="tr-TR">
                <a:ea typeface="+mn-lt"/>
                <a:cs typeface="+mn-lt"/>
              </a:rPr>
              <a:t>Accelerated Learning Program</a:t>
            </a:r>
            <a:r>
              <a:rPr lang="en-US">
                <a:ea typeface="+mn-lt"/>
                <a:cs typeface="+mn-lt"/>
              </a:rPr>
              <a:t>me</a:t>
            </a:r>
          </a:p>
          <a:p>
            <a:pPr marL="285750" indent="-285750">
              <a:buFont typeface="Arial" panose="020B0604020202020204" pitchFamily="34" charset="0"/>
              <a:buChar char="•"/>
            </a:pPr>
            <a:r>
              <a:rPr lang="tr-TR">
                <a:ea typeface="+mn-lt"/>
                <a:cs typeface="+mn-lt"/>
              </a:rPr>
              <a:t>Turkish Language Courses and education program</a:t>
            </a:r>
            <a:r>
              <a:rPr lang="en-US">
                <a:ea typeface="+mn-lt"/>
                <a:cs typeface="+mn-lt"/>
              </a:rPr>
              <a:t>me</a:t>
            </a:r>
            <a:r>
              <a:rPr lang="tr-TR">
                <a:ea typeface="+mn-lt"/>
                <a:cs typeface="+mn-lt"/>
              </a:rPr>
              <a:t>s to reintegrate OOSC children into the education system</a:t>
            </a:r>
            <a:endParaRPr lang="tr-TR">
              <a:latin typeface="Bookman Old Style"/>
            </a:endParaRPr>
          </a:p>
          <a:p>
            <a:endParaRPr lang="tr-TR">
              <a:highlight>
                <a:srgbClr val="FFFF00"/>
              </a:highlight>
              <a:ea typeface="+mn-lt"/>
              <a:cs typeface="+mn-lt"/>
            </a:endParaRPr>
          </a:p>
          <a:p>
            <a:endParaRPr lang="en-US"/>
          </a:p>
        </p:txBody>
      </p:sp>
      <p:sp>
        <p:nvSpPr>
          <p:cNvPr id="4" name="Slide Number Placeholder 3"/>
          <p:cNvSpPr>
            <a:spLocks noGrp="1"/>
          </p:cNvSpPr>
          <p:nvPr>
            <p:ph type="sldNum" sz="quarter" idx="5"/>
          </p:nvPr>
        </p:nvSpPr>
        <p:spPr/>
        <p:txBody>
          <a:bodyPr/>
          <a:lstStyle/>
          <a:p>
            <a:fld id="{079E6E2F-930D-48A8-A1B3-67794708D27E}" type="slidenum">
              <a:rPr lang="en-US" smtClean="0"/>
              <a:t>12</a:t>
            </a:fld>
            <a:endParaRPr lang="en-US"/>
          </a:p>
        </p:txBody>
      </p:sp>
    </p:spTree>
    <p:extLst>
      <p:ext uri="{BB962C8B-B14F-4D97-AF65-F5344CB8AC3E}">
        <p14:creationId xmlns:p14="http://schemas.microsoft.com/office/powerpoint/2010/main" val="2743049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r>
              <a:rPr lang="tr-TR" sz="1400" b="1">
                <a:ea typeface="+mn-lt"/>
                <a:cs typeface="+mn-lt"/>
              </a:rPr>
              <a:t>Communicating and engaging (C4D) with young people </a:t>
            </a:r>
            <a:endParaRPr lang="tr-TR" sz="1400">
              <a:ea typeface="+mn-lt"/>
              <a:cs typeface="+mn-lt"/>
            </a:endParaRPr>
          </a:p>
          <a:p>
            <a:pPr marL="0" indent="0" algn="just">
              <a:buNone/>
            </a:pPr>
            <a:r>
              <a:rPr lang="tr-TR" sz="1400">
                <a:ea typeface="+mn-lt"/>
                <a:cs typeface="+mn-lt"/>
              </a:rPr>
              <a:t>-</a:t>
            </a:r>
            <a:r>
              <a:rPr lang="tr-TR" sz="1200">
                <a:ea typeface="+mn-lt"/>
                <a:cs typeface="+mn-lt"/>
              </a:rPr>
              <a:t>Capacity building for young people’s </a:t>
            </a:r>
            <a:r>
              <a:rPr lang="en-US" sz="1200">
                <a:ea typeface="+mn-lt"/>
                <a:cs typeface="+mn-lt"/>
              </a:rPr>
              <a:t>communication and </a:t>
            </a:r>
            <a:r>
              <a:rPr lang="tr-TR" sz="1200">
                <a:ea typeface="+mn-lt"/>
                <a:cs typeface="+mn-lt"/>
              </a:rPr>
              <a:t>engagement </a:t>
            </a:r>
            <a:r>
              <a:rPr lang="en-US" sz="1200">
                <a:cs typeface="Calibri" panose="020F0502020204030204"/>
              </a:rPr>
              <a:t> (</a:t>
            </a:r>
            <a:r>
              <a:rPr lang="tr-TR" sz="1200">
                <a:cs typeface="Calibri" panose="020F0502020204030204"/>
              </a:rPr>
              <a:t>Vlogging/ Blogging activities</a:t>
            </a:r>
            <a:r>
              <a:rPr lang="en-US" sz="1200">
                <a:cs typeface="Calibri" panose="020F0502020204030204"/>
              </a:rPr>
              <a:t>)</a:t>
            </a:r>
            <a:endParaRPr lang="tr-TR" sz="1200">
              <a:ea typeface="+mn-lt"/>
              <a:cs typeface="+mn-lt"/>
            </a:endParaRPr>
          </a:p>
          <a:p>
            <a:pPr marL="0" indent="0" algn="just">
              <a:buNone/>
            </a:pPr>
            <a:r>
              <a:rPr lang="tr-TR" sz="1200">
                <a:ea typeface="+mn-lt"/>
                <a:cs typeface="+mn-lt"/>
              </a:rPr>
              <a:t>-Promote young people</a:t>
            </a:r>
            <a:r>
              <a:rPr lang="en-US" sz="1200">
                <a:ea typeface="+mn-lt"/>
                <a:cs typeface="+mn-lt"/>
              </a:rPr>
              <a:t>’</a:t>
            </a:r>
            <a:r>
              <a:rPr lang="tr-TR" sz="1200">
                <a:ea typeface="+mn-lt"/>
                <a:cs typeface="+mn-lt"/>
              </a:rPr>
              <a:t>s participation among parents, servi</a:t>
            </a:r>
            <a:r>
              <a:rPr lang="en-US" sz="1200">
                <a:ea typeface="+mn-lt"/>
                <a:cs typeface="+mn-lt"/>
              </a:rPr>
              <a:t>c</a:t>
            </a:r>
            <a:r>
              <a:rPr lang="tr-TR" sz="1200">
                <a:ea typeface="+mn-lt"/>
                <a:cs typeface="+mn-lt"/>
              </a:rPr>
              <a:t>e providers and decision makers</a:t>
            </a:r>
          </a:p>
          <a:p>
            <a:pPr marL="0" indent="0" algn="just">
              <a:buNone/>
            </a:pPr>
            <a:endParaRPr lang="tr-TR" sz="1400">
              <a:ea typeface="+mn-lt"/>
              <a:cs typeface="+mn-lt"/>
            </a:endParaRPr>
          </a:p>
          <a:p>
            <a:pPr marL="0" indent="0" algn="just">
              <a:buNone/>
            </a:pPr>
            <a:r>
              <a:rPr lang="tr-TR" sz="1400" b="1">
                <a:ea typeface="+mn-lt"/>
                <a:cs typeface="+mn-lt"/>
              </a:rPr>
              <a:t>Support</a:t>
            </a:r>
            <a:r>
              <a:rPr lang="en-US" sz="1400" b="1">
                <a:ea typeface="+mn-lt"/>
                <a:cs typeface="+mn-lt"/>
              </a:rPr>
              <a:t> to</a:t>
            </a:r>
            <a:r>
              <a:rPr lang="tr-TR" sz="1400" b="1">
                <a:ea typeface="+mn-lt"/>
                <a:cs typeface="+mn-lt"/>
              </a:rPr>
              <a:t> </a:t>
            </a:r>
            <a:r>
              <a:rPr lang="en-US" sz="1400" b="1">
                <a:ea typeface="+mn-lt"/>
                <a:cs typeface="+mn-lt"/>
              </a:rPr>
              <a:t>adolescent &amp; young people's participation (</a:t>
            </a:r>
            <a:r>
              <a:rPr lang="en-US" sz="1400" b="1" err="1">
                <a:ea typeface="+mn-lt"/>
                <a:cs typeface="+mn-lt"/>
              </a:rPr>
              <a:t>MoFLSS</a:t>
            </a:r>
            <a:r>
              <a:rPr lang="en-US" sz="1400" b="1">
                <a:ea typeface="+mn-lt"/>
                <a:cs typeface="+mn-lt"/>
              </a:rPr>
              <a:t>, MOYS, GAP)</a:t>
            </a:r>
          </a:p>
          <a:p>
            <a:pPr marL="0" indent="0" algn="just">
              <a:buNone/>
            </a:pPr>
            <a:r>
              <a:rPr lang="tr-TR" sz="1200">
                <a:cs typeface="Calibri" panose="020F0502020204030204"/>
              </a:rPr>
              <a:t>- </a:t>
            </a:r>
            <a:r>
              <a:rPr lang="en-US" sz="1200">
                <a:ea typeface="+mn-lt"/>
                <a:cs typeface="+mn-lt"/>
              </a:rPr>
              <a:t>E</a:t>
            </a:r>
            <a:r>
              <a:rPr lang="tr-TR" sz="1200">
                <a:ea typeface="+mn-lt"/>
                <a:cs typeface="+mn-lt"/>
              </a:rPr>
              <a:t>xpansion of platforms for volunteerism and other mechanisms to increase engagement and participation of young people</a:t>
            </a:r>
            <a:r>
              <a:rPr lang="en-US" sz="1200">
                <a:ea typeface="+mn-lt"/>
                <a:cs typeface="+mn-lt"/>
              </a:rPr>
              <a:t> e.g., </a:t>
            </a:r>
            <a:r>
              <a:rPr lang="en-US" sz="1200" err="1">
                <a:ea typeface="+mn-lt"/>
                <a:cs typeface="+mn-lt"/>
              </a:rPr>
              <a:t>Mahalle</a:t>
            </a:r>
            <a:r>
              <a:rPr lang="en-US" sz="1200">
                <a:ea typeface="+mn-lt"/>
                <a:cs typeface="+mn-lt"/>
              </a:rPr>
              <a:t> Support Mechanism</a:t>
            </a:r>
            <a:endParaRPr lang="en-US" sz="1200">
              <a:cs typeface="Calibri" panose="020F0502020204030204"/>
            </a:endParaRPr>
          </a:p>
          <a:p>
            <a:pPr marL="0" indent="0" algn="just">
              <a:buNone/>
            </a:pPr>
            <a:r>
              <a:rPr lang="en-US" sz="1200">
                <a:cs typeface="Calibri" panose="020F0502020204030204"/>
              </a:rPr>
              <a:t>-</a:t>
            </a:r>
            <a:r>
              <a:rPr lang="tr-TR" sz="1200">
                <a:cs typeface="Calibri" panose="020F0502020204030204"/>
              </a:rPr>
              <a:t>National</a:t>
            </a:r>
            <a:r>
              <a:rPr lang="en-US" sz="1200">
                <a:cs typeface="Calibri" panose="020F0502020204030204"/>
              </a:rPr>
              <a:t> (e.g., Child Rights Committees and Advisory Board) </a:t>
            </a:r>
            <a:r>
              <a:rPr lang="tr-TR" sz="1200">
                <a:cs typeface="Calibri" panose="020F0502020204030204"/>
              </a:rPr>
              <a:t>/ Regional platforms</a:t>
            </a:r>
            <a:r>
              <a:rPr lang="en-US" sz="1200">
                <a:cs typeface="Calibri" panose="020F0502020204030204"/>
              </a:rPr>
              <a:t> </a:t>
            </a:r>
            <a:endParaRPr lang="tr-TR" sz="1200">
              <a:cs typeface="Calibri" panose="020F0502020204030204"/>
            </a:endParaRPr>
          </a:p>
          <a:p>
            <a:pPr marL="0" indent="0">
              <a:buNone/>
            </a:pPr>
            <a:r>
              <a:rPr lang="tr-TR" sz="1200">
                <a:cs typeface="Calibri" panose="020F0502020204030204"/>
              </a:rPr>
              <a:t>-</a:t>
            </a:r>
            <a:r>
              <a:rPr lang="en-US" sz="1200">
                <a:cs typeface="Calibri" panose="020F0502020204030204"/>
              </a:rPr>
              <a:t>Youth communication and engagement: </a:t>
            </a:r>
            <a:r>
              <a:rPr lang="tr-TR" sz="1200">
                <a:cs typeface="Calibri" panose="020F0502020204030204"/>
              </a:rPr>
              <a:t>Vlogging/ Blogging activities</a:t>
            </a:r>
            <a:endParaRPr lang="en-US" sz="1200">
              <a:cs typeface="Calibri" panose="020F0502020204030204"/>
            </a:endParaRPr>
          </a:p>
          <a:p>
            <a:pPr marL="0" indent="0">
              <a:buNone/>
            </a:pPr>
            <a:r>
              <a:rPr lang="en-US" sz="1200">
                <a:cs typeface="Calibri" panose="020F0502020204030204"/>
              </a:rPr>
              <a:t>-Knowledge sharing on youth issues as part of 'International UN Youth Centre' activities</a:t>
            </a:r>
            <a:endParaRPr lang="tr-TR" sz="1200">
              <a:highlight>
                <a:srgbClr val="FFFF00"/>
              </a:highlight>
              <a:cs typeface="Calibri" panose="020F0502020204030204"/>
            </a:endParaRPr>
          </a:p>
          <a:p>
            <a:pPr algn="just">
              <a:buNone/>
            </a:pPr>
            <a:endParaRPr lang="tr-TR" sz="1200" b="1">
              <a:ea typeface="+mn-lt"/>
              <a:cs typeface="+mn-lt"/>
            </a:endParaRPr>
          </a:p>
          <a:p>
            <a:pPr algn="just">
              <a:buNone/>
            </a:pPr>
            <a:r>
              <a:rPr lang="tr-TR" sz="1200" b="1">
                <a:ea typeface="+mn-lt"/>
                <a:cs typeface="+mn-lt"/>
              </a:rPr>
              <a:t>Promoting positive social norms for preventing child marriage and gender based violence (MoFSS, AÇEV, GAP, ASAM, TRC, Municipalities) </a:t>
            </a:r>
            <a:endParaRPr lang="tr-TR" sz="1200">
              <a:cs typeface="Calibri"/>
            </a:endParaRPr>
          </a:p>
          <a:p>
            <a:pPr algn="just">
              <a:buNone/>
            </a:pPr>
            <a:r>
              <a:rPr lang="tr-TR" sz="1200">
                <a:ea typeface="+mn-lt"/>
                <a:cs typeface="+mn-lt"/>
              </a:rPr>
              <a:t>- Girls and boys' empowerment through skills building and mentorship programmes</a:t>
            </a:r>
          </a:p>
          <a:p>
            <a:pPr algn="just">
              <a:buNone/>
            </a:pPr>
            <a:r>
              <a:rPr lang="tr-TR" sz="1200">
                <a:ea typeface="+mn-lt"/>
                <a:cs typeface="+mn-lt"/>
              </a:rPr>
              <a:t>- Communication for Social and Behavioral Change (C4D) targeting families and communities </a:t>
            </a:r>
            <a:endParaRPr lang="tr-TR" sz="1200">
              <a:cs typeface="Calibri"/>
            </a:endParaRPr>
          </a:p>
          <a:p>
            <a:pPr algn="just">
              <a:buNone/>
            </a:pPr>
            <a:r>
              <a:rPr lang="tr-TR" sz="1200">
                <a:ea typeface="+mn-lt"/>
                <a:cs typeface="+mn-lt"/>
              </a:rPr>
              <a:t>- Promoting positive role models and inter-generational dialogue</a:t>
            </a:r>
            <a:endParaRPr lang="tr-TR" sz="1200">
              <a:cs typeface="Calibri"/>
            </a:endParaRPr>
          </a:p>
          <a:p>
            <a:endParaRPr lang="en-US"/>
          </a:p>
        </p:txBody>
      </p:sp>
      <p:sp>
        <p:nvSpPr>
          <p:cNvPr id="4" name="Slide Number Placeholder 3"/>
          <p:cNvSpPr>
            <a:spLocks noGrp="1"/>
          </p:cNvSpPr>
          <p:nvPr>
            <p:ph type="sldNum" sz="quarter" idx="5"/>
          </p:nvPr>
        </p:nvSpPr>
        <p:spPr/>
        <p:txBody>
          <a:bodyPr/>
          <a:lstStyle/>
          <a:p>
            <a:fld id="{079E6E2F-930D-48A8-A1B3-67794708D27E}" type="slidenum">
              <a:rPr lang="en-US" smtClean="0"/>
              <a:t>13</a:t>
            </a:fld>
            <a:endParaRPr lang="en-US"/>
          </a:p>
        </p:txBody>
      </p:sp>
    </p:spTree>
    <p:extLst>
      <p:ext uri="{BB962C8B-B14F-4D97-AF65-F5344CB8AC3E}">
        <p14:creationId xmlns:p14="http://schemas.microsoft.com/office/powerpoint/2010/main" val="3368873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3BB38-00DC-4A7C-925E-89C53F5D1D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0061F7-EFB8-4FD5-A87D-630818864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5FB79A-5D24-4180-A597-2BC972EE0A45}"/>
              </a:ext>
            </a:extLst>
          </p:cNvPr>
          <p:cNvSpPr>
            <a:spLocks noGrp="1"/>
          </p:cNvSpPr>
          <p:nvPr>
            <p:ph type="dt" sz="half" idx="10"/>
          </p:nvPr>
        </p:nvSpPr>
        <p:spPr/>
        <p:txBody>
          <a:bodyPr/>
          <a:lstStyle/>
          <a:p>
            <a:fld id="{341CD46F-90A6-45D4-927C-810B0274CD2D}" type="datetimeFigureOut">
              <a:rPr lang="en-US" smtClean="0"/>
              <a:t>6/29/2021</a:t>
            </a:fld>
            <a:endParaRPr lang="en-US"/>
          </a:p>
        </p:txBody>
      </p:sp>
      <p:sp>
        <p:nvSpPr>
          <p:cNvPr id="5" name="Footer Placeholder 4">
            <a:extLst>
              <a:ext uri="{FF2B5EF4-FFF2-40B4-BE49-F238E27FC236}">
                <a16:creationId xmlns:a16="http://schemas.microsoft.com/office/drawing/2014/main" id="{F59F3220-8D15-42B3-8E49-16BB5155D9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CAEB6E-FE52-405A-AE3C-AF8E2B8C6007}"/>
              </a:ext>
            </a:extLst>
          </p:cNvPr>
          <p:cNvSpPr>
            <a:spLocks noGrp="1"/>
          </p:cNvSpPr>
          <p:nvPr>
            <p:ph type="sldNum" sz="quarter" idx="12"/>
          </p:nvPr>
        </p:nvSpPr>
        <p:spPr/>
        <p:txBody>
          <a:bodyPr/>
          <a:lstStyle/>
          <a:p>
            <a:fld id="{F2EB48BF-C599-4ED4-9531-81416C99FA26}" type="slidenum">
              <a:rPr lang="en-US" smtClean="0"/>
              <a:t>‹#›</a:t>
            </a:fld>
            <a:endParaRPr lang="en-US"/>
          </a:p>
        </p:txBody>
      </p:sp>
    </p:spTree>
    <p:extLst>
      <p:ext uri="{BB962C8B-B14F-4D97-AF65-F5344CB8AC3E}">
        <p14:creationId xmlns:p14="http://schemas.microsoft.com/office/powerpoint/2010/main" val="3899519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B41E6-BFF8-4B3C-9466-2B2118DDB5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BA24A2-1876-4078-8D1A-63DDAD08C4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B3BA0B-C987-42D4-893D-11399FA9EC51}"/>
              </a:ext>
            </a:extLst>
          </p:cNvPr>
          <p:cNvSpPr>
            <a:spLocks noGrp="1"/>
          </p:cNvSpPr>
          <p:nvPr>
            <p:ph type="dt" sz="half" idx="10"/>
          </p:nvPr>
        </p:nvSpPr>
        <p:spPr/>
        <p:txBody>
          <a:bodyPr/>
          <a:lstStyle/>
          <a:p>
            <a:fld id="{341CD46F-90A6-45D4-927C-810B0274CD2D}" type="datetimeFigureOut">
              <a:rPr lang="en-US" smtClean="0"/>
              <a:t>6/29/2021</a:t>
            </a:fld>
            <a:endParaRPr lang="en-US"/>
          </a:p>
        </p:txBody>
      </p:sp>
      <p:sp>
        <p:nvSpPr>
          <p:cNvPr id="5" name="Footer Placeholder 4">
            <a:extLst>
              <a:ext uri="{FF2B5EF4-FFF2-40B4-BE49-F238E27FC236}">
                <a16:creationId xmlns:a16="http://schemas.microsoft.com/office/drawing/2014/main" id="{6485D8CA-BB86-4A91-A1DA-59B3851AF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F19641-9FCD-4122-956C-1041FE871A7C}"/>
              </a:ext>
            </a:extLst>
          </p:cNvPr>
          <p:cNvSpPr>
            <a:spLocks noGrp="1"/>
          </p:cNvSpPr>
          <p:nvPr>
            <p:ph type="sldNum" sz="quarter" idx="12"/>
          </p:nvPr>
        </p:nvSpPr>
        <p:spPr/>
        <p:txBody>
          <a:bodyPr/>
          <a:lstStyle/>
          <a:p>
            <a:fld id="{F2EB48BF-C599-4ED4-9531-81416C99FA26}" type="slidenum">
              <a:rPr lang="en-US" smtClean="0"/>
              <a:t>‹#›</a:t>
            </a:fld>
            <a:endParaRPr lang="en-US"/>
          </a:p>
        </p:txBody>
      </p:sp>
    </p:spTree>
    <p:extLst>
      <p:ext uri="{BB962C8B-B14F-4D97-AF65-F5344CB8AC3E}">
        <p14:creationId xmlns:p14="http://schemas.microsoft.com/office/powerpoint/2010/main" val="2747213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B300B4-E672-4824-9D75-3ABE2007F6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86B47B-D55E-42B0-AB9D-FF8086D75F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D91D0A-03C1-40EC-98A1-1FD91D707DF0}"/>
              </a:ext>
            </a:extLst>
          </p:cNvPr>
          <p:cNvSpPr>
            <a:spLocks noGrp="1"/>
          </p:cNvSpPr>
          <p:nvPr>
            <p:ph type="dt" sz="half" idx="10"/>
          </p:nvPr>
        </p:nvSpPr>
        <p:spPr/>
        <p:txBody>
          <a:bodyPr/>
          <a:lstStyle/>
          <a:p>
            <a:fld id="{341CD46F-90A6-45D4-927C-810B0274CD2D}" type="datetimeFigureOut">
              <a:rPr lang="en-US" smtClean="0"/>
              <a:t>6/29/2021</a:t>
            </a:fld>
            <a:endParaRPr lang="en-US"/>
          </a:p>
        </p:txBody>
      </p:sp>
      <p:sp>
        <p:nvSpPr>
          <p:cNvPr id="5" name="Footer Placeholder 4">
            <a:extLst>
              <a:ext uri="{FF2B5EF4-FFF2-40B4-BE49-F238E27FC236}">
                <a16:creationId xmlns:a16="http://schemas.microsoft.com/office/drawing/2014/main" id="{F2321E8A-8742-4EC2-8C63-B728E0DBEC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4E79A5-7C9E-473B-B9D1-D83288F00766}"/>
              </a:ext>
            </a:extLst>
          </p:cNvPr>
          <p:cNvSpPr>
            <a:spLocks noGrp="1"/>
          </p:cNvSpPr>
          <p:nvPr>
            <p:ph type="sldNum" sz="quarter" idx="12"/>
          </p:nvPr>
        </p:nvSpPr>
        <p:spPr/>
        <p:txBody>
          <a:bodyPr/>
          <a:lstStyle/>
          <a:p>
            <a:fld id="{F2EB48BF-C599-4ED4-9531-81416C99FA26}" type="slidenum">
              <a:rPr lang="en-US" smtClean="0"/>
              <a:t>‹#›</a:t>
            </a:fld>
            <a:endParaRPr lang="en-US"/>
          </a:p>
        </p:txBody>
      </p:sp>
    </p:spTree>
    <p:extLst>
      <p:ext uri="{BB962C8B-B14F-4D97-AF65-F5344CB8AC3E}">
        <p14:creationId xmlns:p14="http://schemas.microsoft.com/office/powerpoint/2010/main" val="3477197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FC5DC-1F91-4D9E-87A4-623E4C43FA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ECA454-E268-4CC2-BB1A-0CEBFC0B53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9F56A3-B286-490D-8C3C-4DAABDA7C5D5}"/>
              </a:ext>
            </a:extLst>
          </p:cNvPr>
          <p:cNvSpPr>
            <a:spLocks noGrp="1"/>
          </p:cNvSpPr>
          <p:nvPr>
            <p:ph type="dt" sz="half" idx="10"/>
          </p:nvPr>
        </p:nvSpPr>
        <p:spPr/>
        <p:txBody>
          <a:bodyPr/>
          <a:lstStyle/>
          <a:p>
            <a:fld id="{341CD46F-90A6-45D4-927C-810B0274CD2D}" type="datetimeFigureOut">
              <a:rPr lang="en-US" smtClean="0"/>
              <a:t>6/29/2021</a:t>
            </a:fld>
            <a:endParaRPr lang="en-US"/>
          </a:p>
        </p:txBody>
      </p:sp>
      <p:sp>
        <p:nvSpPr>
          <p:cNvPr id="5" name="Footer Placeholder 4">
            <a:extLst>
              <a:ext uri="{FF2B5EF4-FFF2-40B4-BE49-F238E27FC236}">
                <a16:creationId xmlns:a16="http://schemas.microsoft.com/office/drawing/2014/main" id="{AD9D25F2-3347-48A1-BD10-EBE8E7422E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0622C9-B8B7-4522-AA5D-5FDDE05281DD}"/>
              </a:ext>
            </a:extLst>
          </p:cNvPr>
          <p:cNvSpPr>
            <a:spLocks noGrp="1"/>
          </p:cNvSpPr>
          <p:nvPr>
            <p:ph type="sldNum" sz="quarter" idx="12"/>
          </p:nvPr>
        </p:nvSpPr>
        <p:spPr/>
        <p:txBody>
          <a:bodyPr/>
          <a:lstStyle/>
          <a:p>
            <a:fld id="{F2EB48BF-C599-4ED4-9531-81416C99FA26}" type="slidenum">
              <a:rPr lang="en-US" smtClean="0"/>
              <a:t>‹#›</a:t>
            </a:fld>
            <a:endParaRPr lang="en-US"/>
          </a:p>
        </p:txBody>
      </p:sp>
    </p:spTree>
    <p:extLst>
      <p:ext uri="{BB962C8B-B14F-4D97-AF65-F5344CB8AC3E}">
        <p14:creationId xmlns:p14="http://schemas.microsoft.com/office/powerpoint/2010/main" val="4035318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8614D-FB5B-4D95-BFDB-EB24645D91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59B41E-39B8-4C39-BB09-5F37D316CC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FB72A4-B8F1-4D96-B39E-B0960B48CE08}"/>
              </a:ext>
            </a:extLst>
          </p:cNvPr>
          <p:cNvSpPr>
            <a:spLocks noGrp="1"/>
          </p:cNvSpPr>
          <p:nvPr>
            <p:ph type="dt" sz="half" idx="10"/>
          </p:nvPr>
        </p:nvSpPr>
        <p:spPr/>
        <p:txBody>
          <a:bodyPr/>
          <a:lstStyle/>
          <a:p>
            <a:fld id="{341CD46F-90A6-45D4-927C-810B0274CD2D}" type="datetimeFigureOut">
              <a:rPr lang="en-US" smtClean="0"/>
              <a:t>6/29/2021</a:t>
            </a:fld>
            <a:endParaRPr lang="en-US"/>
          </a:p>
        </p:txBody>
      </p:sp>
      <p:sp>
        <p:nvSpPr>
          <p:cNvPr id="5" name="Footer Placeholder 4">
            <a:extLst>
              <a:ext uri="{FF2B5EF4-FFF2-40B4-BE49-F238E27FC236}">
                <a16:creationId xmlns:a16="http://schemas.microsoft.com/office/drawing/2014/main" id="{8A01FF6F-AC7E-4F43-9F18-EFF8EF19A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439B85-45FF-4D87-89B0-1C63CAB020C3}"/>
              </a:ext>
            </a:extLst>
          </p:cNvPr>
          <p:cNvSpPr>
            <a:spLocks noGrp="1"/>
          </p:cNvSpPr>
          <p:nvPr>
            <p:ph type="sldNum" sz="quarter" idx="12"/>
          </p:nvPr>
        </p:nvSpPr>
        <p:spPr/>
        <p:txBody>
          <a:bodyPr/>
          <a:lstStyle/>
          <a:p>
            <a:fld id="{F2EB48BF-C599-4ED4-9531-81416C99FA26}" type="slidenum">
              <a:rPr lang="en-US" smtClean="0"/>
              <a:t>‹#›</a:t>
            </a:fld>
            <a:endParaRPr lang="en-US"/>
          </a:p>
        </p:txBody>
      </p:sp>
    </p:spTree>
    <p:extLst>
      <p:ext uri="{BB962C8B-B14F-4D97-AF65-F5344CB8AC3E}">
        <p14:creationId xmlns:p14="http://schemas.microsoft.com/office/powerpoint/2010/main" val="3582582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7A5C7-729F-435A-8593-457F375C09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7EC7E9-F130-41EC-8A31-26CB1162F5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A170F9-53AF-4E98-979C-E8C711DAFA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14B055-BEBF-4BF8-9B51-B71A37BE838F}"/>
              </a:ext>
            </a:extLst>
          </p:cNvPr>
          <p:cNvSpPr>
            <a:spLocks noGrp="1"/>
          </p:cNvSpPr>
          <p:nvPr>
            <p:ph type="dt" sz="half" idx="10"/>
          </p:nvPr>
        </p:nvSpPr>
        <p:spPr/>
        <p:txBody>
          <a:bodyPr/>
          <a:lstStyle/>
          <a:p>
            <a:fld id="{341CD46F-90A6-45D4-927C-810B0274CD2D}" type="datetimeFigureOut">
              <a:rPr lang="en-US" smtClean="0"/>
              <a:t>6/29/2021</a:t>
            </a:fld>
            <a:endParaRPr lang="en-US"/>
          </a:p>
        </p:txBody>
      </p:sp>
      <p:sp>
        <p:nvSpPr>
          <p:cNvPr id="6" name="Footer Placeholder 5">
            <a:extLst>
              <a:ext uri="{FF2B5EF4-FFF2-40B4-BE49-F238E27FC236}">
                <a16:creationId xmlns:a16="http://schemas.microsoft.com/office/drawing/2014/main" id="{69BDD7A1-4981-45DC-8907-6EB2CCB3A3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7D259F-64B2-4444-B0AC-133D5B4704C6}"/>
              </a:ext>
            </a:extLst>
          </p:cNvPr>
          <p:cNvSpPr>
            <a:spLocks noGrp="1"/>
          </p:cNvSpPr>
          <p:nvPr>
            <p:ph type="sldNum" sz="quarter" idx="12"/>
          </p:nvPr>
        </p:nvSpPr>
        <p:spPr/>
        <p:txBody>
          <a:bodyPr/>
          <a:lstStyle/>
          <a:p>
            <a:fld id="{F2EB48BF-C599-4ED4-9531-81416C99FA26}" type="slidenum">
              <a:rPr lang="en-US" smtClean="0"/>
              <a:t>‹#›</a:t>
            </a:fld>
            <a:endParaRPr lang="en-US"/>
          </a:p>
        </p:txBody>
      </p:sp>
    </p:spTree>
    <p:extLst>
      <p:ext uri="{BB962C8B-B14F-4D97-AF65-F5344CB8AC3E}">
        <p14:creationId xmlns:p14="http://schemas.microsoft.com/office/powerpoint/2010/main" val="3354774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3C84D-5DE2-455D-937B-EB820C515B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719DCD-CD90-42CA-A981-298D6568DD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2597A2-38F6-49E7-AADF-CF8AEA8016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9A9D58-C4C7-43E2-ABFD-449FF2EEB8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6694FF-5D49-4586-8605-2A31236AAA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2EE8D4-848F-4830-8601-30F3A567E964}"/>
              </a:ext>
            </a:extLst>
          </p:cNvPr>
          <p:cNvSpPr>
            <a:spLocks noGrp="1"/>
          </p:cNvSpPr>
          <p:nvPr>
            <p:ph type="dt" sz="half" idx="10"/>
          </p:nvPr>
        </p:nvSpPr>
        <p:spPr/>
        <p:txBody>
          <a:bodyPr/>
          <a:lstStyle/>
          <a:p>
            <a:fld id="{341CD46F-90A6-45D4-927C-810B0274CD2D}" type="datetimeFigureOut">
              <a:rPr lang="en-US" smtClean="0"/>
              <a:t>6/29/2021</a:t>
            </a:fld>
            <a:endParaRPr lang="en-US"/>
          </a:p>
        </p:txBody>
      </p:sp>
      <p:sp>
        <p:nvSpPr>
          <p:cNvPr id="8" name="Footer Placeholder 7">
            <a:extLst>
              <a:ext uri="{FF2B5EF4-FFF2-40B4-BE49-F238E27FC236}">
                <a16:creationId xmlns:a16="http://schemas.microsoft.com/office/drawing/2014/main" id="{BB68AA35-E256-4462-ADDE-07E88F0CCD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671D06-13EA-4D11-B88E-65B28DAEC21A}"/>
              </a:ext>
            </a:extLst>
          </p:cNvPr>
          <p:cNvSpPr>
            <a:spLocks noGrp="1"/>
          </p:cNvSpPr>
          <p:nvPr>
            <p:ph type="sldNum" sz="quarter" idx="12"/>
          </p:nvPr>
        </p:nvSpPr>
        <p:spPr/>
        <p:txBody>
          <a:bodyPr/>
          <a:lstStyle/>
          <a:p>
            <a:fld id="{F2EB48BF-C599-4ED4-9531-81416C99FA26}" type="slidenum">
              <a:rPr lang="en-US" smtClean="0"/>
              <a:t>‹#›</a:t>
            </a:fld>
            <a:endParaRPr lang="en-US"/>
          </a:p>
        </p:txBody>
      </p:sp>
    </p:spTree>
    <p:extLst>
      <p:ext uri="{BB962C8B-B14F-4D97-AF65-F5344CB8AC3E}">
        <p14:creationId xmlns:p14="http://schemas.microsoft.com/office/powerpoint/2010/main" val="784488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4BD4D-3B5F-4E1D-82B1-7D8B87D859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958D7E-BCB2-41CF-AF18-597F176E8F9E}"/>
              </a:ext>
            </a:extLst>
          </p:cNvPr>
          <p:cNvSpPr>
            <a:spLocks noGrp="1"/>
          </p:cNvSpPr>
          <p:nvPr>
            <p:ph type="dt" sz="half" idx="10"/>
          </p:nvPr>
        </p:nvSpPr>
        <p:spPr/>
        <p:txBody>
          <a:bodyPr/>
          <a:lstStyle/>
          <a:p>
            <a:fld id="{341CD46F-90A6-45D4-927C-810B0274CD2D}" type="datetimeFigureOut">
              <a:rPr lang="en-US" smtClean="0"/>
              <a:t>6/29/2021</a:t>
            </a:fld>
            <a:endParaRPr lang="en-US"/>
          </a:p>
        </p:txBody>
      </p:sp>
      <p:sp>
        <p:nvSpPr>
          <p:cNvPr id="4" name="Footer Placeholder 3">
            <a:extLst>
              <a:ext uri="{FF2B5EF4-FFF2-40B4-BE49-F238E27FC236}">
                <a16:creationId xmlns:a16="http://schemas.microsoft.com/office/drawing/2014/main" id="{D2727C8B-B930-4863-85F5-8DA1BEF7F9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3BDED2-BAD5-4524-8D69-270E40E23FB0}"/>
              </a:ext>
            </a:extLst>
          </p:cNvPr>
          <p:cNvSpPr>
            <a:spLocks noGrp="1"/>
          </p:cNvSpPr>
          <p:nvPr>
            <p:ph type="sldNum" sz="quarter" idx="12"/>
          </p:nvPr>
        </p:nvSpPr>
        <p:spPr/>
        <p:txBody>
          <a:bodyPr/>
          <a:lstStyle/>
          <a:p>
            <a:fld id="{F2EB48BF-C599-4ED4-9531-81416C99FA26}" type="slidenum">
              <a:rPr lang="en-US" smtClean="0"/>
              <a:t>‹#›</a:t>
            </a:fld>
            <a:endParaRPr lang="en-US"/>
          </a:p>
        </p:txBody>
      </p:sp>
    </p:spTree>
    <p:extLst>
      <p:ext uri="{BB962C8B-B14F-4D97-AF65-F5344CB8AC3E}">
        <p14:creationId xmlns:p14="http://schemas.microsoft.com/office/powerpoint/2010/main" val="3721000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84C7FF-80FC-455A-AF45-33FE3B4A570A}"/>
              </a:ext>
            </a:extLst>
          </p:cNvPr>
          <p:cNvSpPr>
            <a:spLocks noGrp="1"/>
          </p:cNvSpPr>
          <p:nvPr>
            <p:ph type="dt" sz="half" idx="10"/>
          </p:nvPr>
        </p:nvSpPr>
        <p:spPr/>
        <p:txBody>
          <a:bodyPr/>
          <a:lstStyle/>
          <a:p>
            <a:fld id="{341CD46F-90A6-45D4-927C-810B0274CD2D}" type="datetimeFigureOut">
              <a:rPr lang="en-US" smtClean="0"/>
              <a:t>6/29/2021</a:t>
            </a:fld>
            <a:endParaRPr lang="en-US"/>
          </a:p>
        </p:txBody>
      </p:sp>
      <p:sp>
        <p:nvSpPr>
          <p:cNvPr id="3" name="Footer Placeholder 2">
            <a:extLst>
              <a:ext uri="{FF2B5EF4-FFF2-40B4-BE49-F238E27FC236}">
                <a16:creationId xmlns:a16="http://schemas.microsoft.com/office/drawing/2014/main" id="{C91C3AEF-86CA-4934-92D6-81060F9121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D77E51-D89F-47DA-8BB0-B51AA95C9C14}"/>
              </a:ext>
            </a:extLst>
          </p:cNvPr>
          <p:cNvSpPr>
            <a:spLocks noGrp="1"/>
          </p:cNvSpPr>
          <p:nvPr>
            <p:ph type="sldNum" sz="quarter" idx="12"/>
          </p:nvPr>
        </p:nvSpPr>
        <p:spPr/>
        <p:txBody>
          <a:bodyPr/>
          <a:lstStyle/>
          <a:p>
            <a:fld id="{F2EB48BF-C599-4ED4-9531-81416C99FA26}" type="slidenum">
              <a:rPr lang="en-US" smtClean="0"/>
              <a:t>‹#›</a:t>
            </a:fld>
            <a:endParaRPr lang="en-US"/>
          </a:p>
        </p:txBody>
      </p:sp>
    </p:spTree>
    <p:extLst>
      <p:ext uri="{BB962C8B-B14F-4D97-AF65-F5344CB8AC3E}">
        <p14:creationId xmlns:p14="http://schemas.microsoft.com/office/powerpoint/2010/main" val="1126135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53318-052C-4F70-9B97-1ED42B6F61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16F104-BC64-4C69-B2AB-39FC43535A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F0D94D-68A4-4097-AD76-715F763099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3BA5EB-892A-455D-91EF-9CD6259C7556}"/>
              </a:ext>
            </a:extLst>
          </p:cNvPr>
          <p:cNvSpPr>
            <a:spLocks noGrp="1"/>
          </p:cNvSpPr>
          <p:nvPr>
            <p:ph type="dt" sz="half" idx="10"/>
          </p:nvPr>
        </p:nvSpPr>
        <p:spPr/>
        <p:txBody>
          <a:bodyPr/>
          <a:lstStyle/>
          <a:p>
            <a:fld id="{341CD46F-90A6-45D4-927C-810B0274CD2D}" type="datetimeFigureOut">
              <a:rPr lang="en-US" smtClean="0"/>
              <a:t>6/29/2021</a:t>
            </a:fld>
            <a:endParaRPr lang="en-US"/>
          </a:p>
        </p:txBody>
      </p:sp>
      <p:sp>
        <p:nvSpPr>
          <p:cNvPr id="6" name="Footer Placeholder 5">
            <a:extLst>
              <a:ext uri="{FF2B5EF4-FFF2-40B4-BE49-F238E27FC236}">
                <a16:creationId xmlns:a16="http://schemas.microsoft.com/office/drawing/2014/main" id="{F887E5AB-E626-4D1A-A9C7-5897EDA56C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1F4D76-1A41-407A-81FC-D80E4E477366}"/>
              </a:ext>
            </a:extLst>
          </p:cNvPr>
          <p:cNvSpPr>
            <a:spLocks noGrp="1"/>
          </p:cNvSpPr>
          <p:nvPr>
            <p:ph type="sldNum" sz="quarter" idx="12"/>
          </p:nvPr>
        </p:nvSpPr>
        <p:spPr/>
        <p:txBody>
          <a:bodyPr/>
          <a:lstStyle/>
          <a:p>
            <a:fld id="{F2EB48BF-C599-4ED4-9531-81416C99FA26}" type="slidenum">
              <a:rPr lang="en-US" smtClean="0"/>
              <a:t>‹#›</a:t>
            </a:fld>
            <a:endParaRPr lang="en-US"/>
          </a:p>
        </p:txBody>
      </p:sp>
    </p:spTree>
    <p:extLst>
      <p:ext uri="{BB962C8B-B14F-4D97-AF65-F5344CB8AC3E}">
        <p14:creationId xmlns:p14="http://schemas.microsoft.com/office/powerpoint/2010/main" val="2581752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10D54-D61D-4A9A-B31F-86FB9D11C6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E1A97F-BE78-477B-B1B3-60A0B49209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7A4239-8E16-4CC9-AB01-A306D0FC16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46AF7F-C27D-4E4B-AEC9-54C0455A7C10}"/>
              </a:ext>
            </a:extLst>
          </p:cNvPr>
          <p:cNvSpPr>
            <a:spLocks noGrp="1"/>
          </p:cNvSpPr>
          <p:nvPr>
            <p:ph type="dt" sz="half" idx="10"/>
          </p:nvPr>
        </p:nvSpPr>
        <p:spPr/>
        <p:txBody>
          <a:bodyPr/>
          <a:lstStyle/>
          <a:p>
            <a:fld id="{341CD46F-90A6-45D4-927C-810B0274CD2D}" type="datetimeFigureOut">
              <a:rPr lang="en-US" smtClean="0"/>
              <a:t>6/29/2021</a:t>
            </a:fld>
            <a:endParaRPr lang="en-US"/>
          </a:p>
        </p:txBody>
      </p:sp>
      <p:sp>
        <p:nvSpPr>
          <p:cNvPr id="6" name="Footer Placeholder 5">
            <a:extLst>
              <a:ext uri="{FF2B5EF4-FFF2-40B4-BE49-F238E27FC236}">
                <a16:creationId xmlns:a16="http://schemas.microsoft.com/office/drawing/2014/main" id="{248D7C3A-3374-4AFD-BE53-BF2C8B3171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1141C-7CA5-42FB-87C4-BE06E5C66AFB}"/>
              </a:ext>
            </a:extLst>
          </p:cNvPr>
          <p:cNvSpPr>
            <a:spLocks noGrp="1"/>
          </p:cNvSpPr>
          <p:nvPr>
            <p:ph type="sldNum" sz="quarter" idx="12"/>
          </p:nvPr>
        </p:nvSpPr>
        <p:spPr/>
        <p:txBody>
          <a:bodyPr/>
          <a:lstStyle/>
          <a:p>
            <a:fld id="{F2EB48BF-C599-4ED4-9531-81416C99FA26}" type="slidenum">
              <a:rPr lang="en-US" smtClean="0"/>
              <a:t>‹#›</a:t>
            </a:fld>
            <a:endParaRPr lang="en-US"/>
          </a:p>
        </p:txBody>
      </p:sp>
    </p:spTree>
    <p:extLst>
      <p:ext uri="{BB962C8B-B14F-4D97-AF65-F5344CB8AC3E}">
        <p14:creationId xmlns:p14="http://schemas.microsoft.com/office/powerpoint/2010/main" val="4000513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9B189A-C04E-490C-A80E-0F3E6CB8F7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EC0C18-971D-48CA-83BF-E03FCE2127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0172E2-A4B3-40CE-9C35-7144C1DBD8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1CD46F-90A6-45D4-927C-810B0274CD2D}" type="datetimeFigureOut">
              <a:rPr lang="en-US" smtClean="0"/>
              <a:t>6/29/2021</a:t>
            </a:fld>
            <a:endParaRPr lang="en-US"/>
          </a:p>
        </p:txBody>
      </p:sp>
      <p:sp>
        <p:nvSpPr>
          <p:cNvPr id="5" name="Footer Placeholder 4">
            <a:extLst>
              <a:ext uri="{FF2B5EF4-FFF2-40B4-BE49-F238E27FC236}">
                <a16:creationId xmlns:a16="http://schemas.microsoft.com/office/drawing/2014/main" id="{F33D9C83-20FD-439E-9D57-81DFE9B4BA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5FC27E-284E-4ACE-A4C2-2D422035AE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EB48BF-C599-4ED4-9531-81416C99FA26}" type="slidenum">
              <a:rPr lang="en-US" smtClean="0"/>
              <a:t>‹#›</a:t>
            </a:fld>
            <a:endParaRPr lang="en-US"/>
          </a:p>
        </p:txBody>
      </p:sp>
    </p:spTree>
    <p:extLst>
      <p:ext uri="{BB962C8B-B14F-4D97-AF65-F5344CB8AC3E}">
        <p14:creationId xmlns:p14="http://schemas.microsoft.com/office/powerpoint/2010/main" val="2794116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8.svg"/><Relationship Id="rId7"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0.sv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29F4FEF-3F4E-4042-8E6D-C24E201FB3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BDE7D71-283B-4E81-B000-E63699C38CCF}"/>
              </a:ext>
            </a:extLst>
          </p:cNvPr>
          <p:cNvSpPr/>
          <p:nvPr/>
        </p:nvSpPr>
        <p:spPr>
          <a:xfrm>
            <a:off x="6248398" y="1"/>
            <a:ext cx="5940553"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000" i="1">
              <a:solidFill>
                <a:schemeClr val="tx1"/>
              </a:solidFill>
            </a:endParaRPr>
          </a:p>
        </p:txBody>
      </p:sp>
      <p:pic>
        <p:nvPicPr>
          <p:cNvPr id="4" name="Picture 3" descr="A person posing for a picture&#10;&#10;Description generated with very high confidence">
            <a:extLst>
              <a:ext uri="{FF2B5EF4-FFF2-40B4-BE49-F238E27FC236}">
                <a16:creationId xmlns:a16="http://schemas.microsoft.com/office/drawing/2014/main" id="{04FC67B9-CB06-42DC-A5DD-80D7D744A10F}"/>
              </a:ext>
            </a:extLst>
          </p:cNvPr>
          <p:cNvPicPr/>
          <p:nvPr/>
        </p:nvPicPr>
        <p:blipFill rotWithShape="1">
          <a:blip r:embed="rId2" cstate="print">
            <a:extLst>
              <a:ext uri="{28A0092B-C50C-407E-A947-70E740481C1C}">
                <a14:useLocalDpi xmlns:a14="http://schemas.microsoft.com/office/drawing/2010/main" val="0"/>
              </a:ext>
            </a:extLst>
          </a:blip>
          <a:srcRect t="4230" r="-2" b="25108"/>
          <a:stretch/>
        </p:blipFill>
        <p:spPr bwMode="auto">
          <a:xfrm>
            <a:off x="84703" y="3309941"/>
            <a:ext cx="7118202" cy="3548049"/>
          </a:xfrm>
          <a:custGeom>
            <a:avLst/>
            <a:gdLst/>
            <a:ahLst/>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DFC615DB-5D90-47E4-AF6B-FE21E249F857}"/>
              </a:ext>
            </a:extLst>
          </p:cNvPr>
          <p:cNvSpPr txBox="1"/>
          <p:nvPr/>
        </p:nvSpPr>
        <p:spPr>
          <a:xfrm>
            <a:off x="6248397" y="3892869"/>
            <a:ext cx="5743675" cy="2591479"/>
          </a:xfrm>
          <a:prstGeom prst="rect">
            <a:avLst/>
          </a:prstGeom>
          <a:noFill/>
        </p:spPr>
        <p:txBody>
          <a:bodyPr wrap="square" rtlCol="0">
            <a:spAutoFit/>
          </a:bodyPr>
          <a:lstStyle/>
          <a:p>
            <a:pPr algn="r">
              <a:lnSpc>
                <a:spcPct val="90000"/>
              </a:lnSpc>
              <a:spcAft>
                <a:spcPts val="1800"/>
              </a:spcAft>
            </a:pPr>
            <a:r>
              <a:rPr lang="en-US" sz="3200" b="1"/>
              <a:t>Government of Turkey – UNICEF</a:t>
            </a:r>
          </a:p>
          <a:p>
            <a:pPr algn="r">
              <a:lnSpc>
                <a:spcPct val="90000"/>
              </a:lnSpc>
              <a:spcAft>
                <a:spcPts val="600"/>
              </a:spcAft>
            </a:pPr>
            <a:r>
              <a:rPr lang="en-US" sz="2800"/>
              <a:t>2021-2025 Country </a:t>
            </a:r>
            <a:r>
              <a:rPr lang="en-US" sz="2800" err="1"/>
              <a:t>Programme</a:t>
            </a:r>
            <a:r>
              <a:rPr lang="en-US" sz="2800"/>
              <a:t> </a:t>
            </a:r>
          </a:p>
          <a:p>
            <a:pPr algn="r">
              <a:lnSpc>
                <a:spcPct val="90000"/>
              </a:lnSpc>
              <a:spcAft>
                <a:spcPts val="600"/>
              </a:spcAft>
            </a:pPr>
            <a:r>
              <a:rPr lang="en-US" sz="2800" i="1"/>
              <a:t>Child Intersectoral Meeting </a:t>
            </a:r>
          </a:p>
          <a:p>
            <a:pPr algn="r">
              <a:lnSpc>
                <a:spcPct val="90000"/>
              </a:lnSpc>
              <a:spcAft>
                <a:spcPts val="600"/>
              </a:spcAft>
            </a:pPr>
            <a:r>
              <a:rPr lang="en-US" sz="2800" i="1"/>
              <a:t>29 June 2021</a:t>
            </a:r>
          </a:p>
          <a:p>
            <a:pPr algn="r"/>
            <a:endParaRPr lang="en-US" sz="2800"/>
          </a:p>
        </p:txBody>
      </p:sp>
      <p:sp>
        <p:nvSpPr>
          <p:cNvPr id="9" name="Rectangle 8">
            <a:extLst>
              <a:ext uri="{FF2B5EF4-FFF2-40B4-BE49-F238E27FC236}">
                <a16:creationId xmlns:a16="http://schemas.microsoft.com/office/drawing/2014/main" id="{E05A8604-C280-4046-B501-67545192F619}"/>
              </a:ext>
            </a:extLst>
          </p:cNvPr>
          <p:cNvSpPr/>
          <p:nvPr/>
        </p:nvSpPr>
        <p:spPr>
          <a:xfrm>
            <a:off x="231354" y="139907"/>
            <a:ext cx="11957597" cy="1292287"/>
          </a:xfrm>
          <a:prstGeom prst="rect">
            <a:avLst/>
          </a:prstGeom>
          <a:solidFill>
            <a:srgbClr val="9DB6D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000" i="1">
              <a:solidFill>
                <a:schemeClr val="tx1"/>
              </a:solidFill>
            </a:endParaRPr>
          </a:p>
        </p:txBody>
      </p:sp>
      <p:pic>
        <p:nvPicPr>
          <p:cNvPr id="14" name="Picture 13">
            <a:extLst>
              <a:ext uri="{FF2B5EF4-FFF2-40B4-BE49-F238E27FC236}">
                <a16:creationId xmlns:a16="http://schemas.microsoft.com/office/drawing/2014/main" id="{CAE2006B-2FCF-4634-A726-B4FF57D36A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126" y="247292"/>
            <a:ext cx="6203832" cy="97558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D41C73A5-9780-4C91-86C4-FAC47B821978}"/>
              </a:ext>
            </a:extLst>
          </p:cNvPr>
          <p:cNvPicPr>
            <a:picLocks noChangeAspect="1"/>
          </p:cNvPicPr>
          <p:nvPr/>
        </p:nvPicPr>
        <p:blipFill>
          <a:blip r:embed="rId4"/>
          <a:stretch>
            <a:fillRect/>
          </a:stretch>
        </p:blipFill>
        <p:spPr>
          <a:xfrm>
            <a:off x="10830436" y="450770"/>
            <a:ext cx="993624" cy="683967"/>
          </a:xfrm>
          <a:prstGeom prst="rect">
            <a:avLst/>
          </a:prstGeom>
        </p:spPr>
      </p:pic>
    </p:spTree>
    <p:extLst>
      <p:ext uri="{BB962C8B-B14F-4D97-AF65-F5344CB8AC3E}">
        <p14:creationId xmlns:p14="http://schemas.microsoft.com/office/powerpoint/2010/main" val="4029506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14C9262-4C32-4B11-BE2C-8163BE2C5701}"/>
              </a:ext>
            </a:extLst>
          </p:cNvPr>
          <p:cNvSpPr txBox="1"/>
          <p:nvPr/>
        </p:nvSpPr>
        <p:spPr>
          <a:xfrm>
            <a:off x="374167" y="1830767"/>
            <a:ext cx="11427035" cy="1417834"/>
          </a:xfrm>
          <a:prstGeom prst="rect">
            <a:avLst/>
          </a:prstGeom>
          <a:solidFill>
            <a:schemeClr val="accent1">
              <a:lumMod val="20000"/>
              <a:lumOff val="80000"/>
            </a:schemeClr>
          </a:solidFill>
        </p:spPr>
        <p:txBody>
          <a:bodyPr wrap="square" rtlCol="0">
            <a:spAutoFit/>
          </a:bodyPr>
          <a:lstStyle/>
          <a:p>
            <a:endParaRPr lang="en-US"/>
          </a:p>
        </p:txBody>
      </p:sp>
      <p:sp>
        <p:nvSpPr>
          <p:cNvPr id="2" name="Title 1">
            <a:extLst>
              <a:ext uri="{FF2B5EF4-FFF2-40B4-BE49-F238E27FC236}">
                <a16:creationId xmlns:a16="http://schemas.microsoft.com/office/drawing/2014/main" id="{E6671389-73D2-4A51-B07F-4CAF6DE60792}"/>
              </a:ext>
            </a:extLst>
          </p:cNvPr>
          <p:cNvSpPr>
            <a:spLocks noGrp="1"/>
          </p:cNvSpPr>
          <p:nvPr>
            <p:ph type="title"/>
          </p:nvPr>
        </p:nvSpPr>
        <p:spPr>
          <a:xfrm>
            <a:off x="838200" y="365125"/>
            <a:ext cx="7328383" cy="1325563"/>
          </a:xfrm>
        </p:spPr>
        <p:txBody>
          <a:bodyPr>
            <a:normAutofit fontScale="90000"/>
          </a:bodyPr>
          <a:lstStyle/>
          <a:p>
            <a:pPr>
              <a:lnSpc>
                <a:spcPct val="80000"/>
              </a:lnSpc>
              <a:spcAft>
                <a:spcPts val="600"/>
              </a:spcAft>
            </a:pPr>
            <a:br>
              <a:rPr lang="tr-TR" altLang="en-US" b="1">
                <a:solidFill>
                  <a:srgbClr val="33CCFF"/>
                </a:solidFill>
              </a:rPr>
            </a:br>
            <a:br>
              <a:rPr lang="tr-TR" altLang="en-US" b="1">
                <a:solidFill>
                  <a:srgbClr val="33CCFF"/>
                </a:solidFill>
              </a:rPr>
            </a:br>
            <a:r>
              <a:rPr lang="tr-TR" altLang="en-US" b="1">
                <a:solidFill>
                  <a:srgbClr val="33CCFF"/>
                </a:solidFill>
              </a:rPr>
              <a:t>Outcome 2 – Adolescents and Young People</a:t>
            </a:r>
            <a:br>
              <a:rPr lang="en-US" altLang="en-US" b="1">
                <a:solidFill>
                  <a:srgbClr val="33CCFF"/>
                </a:solidFill>
              </a:rPr>
            </a:br>
            <a:br>
              <a:rPr lang="tr-TR" altLang="en-US" sz="3600" b="1">
                <a:solidFill>
                  <a:schemeClr val="bg2">
                    <a:lumMod val="25000"/>
                  </a:schemeClr>
                </a:solidFill>
              </a:rPr>
            </a:br>
            <a:br>
              <a:rPr lang="tr-TR" b="1">
                <a:solidFill>
                  <a:prstClr val="black"/>
                </a:solidFill>
                <a:latin typeface="Calibri" panose="020F0502020204030204"/>
              </a:rPr>
            </a:br>
            <a:endParaRPr lang="en-US"/>
          </a:p>
        </p:txBody>
      </p:sp>
      <p:sp>
        <p:nvSpPr>
          <p:cNvPr id="3" name="Content Placeholder 2">
            <a:extLst>
              <a:ext uri="{FF2B5EF4-FFF2-40B4-BE49-F238E27FC236}">
                <a16:creationId xmlns:a16="http://schemas.microsoft.com/office/drawing/2014/main" id="{4EB20467-9BAD-48F7-923C-27DF5F9A9B21}"/>
              </a:ext>
            </a:extLst>
          </p:cNvPr>
          <p:cNvSpPr>
            <a:spLocks noGrp="1"/>
          </p:cNvSpPr>
          <p:nvPr>
            <p:ph idx="1"/>
          </p:nvPr>
        </p:nvSpPr>
        <p:spPr>
          <a:xfrm>
            <a:off x="385230" y="1440083"/>
            <a:ext cx="11427035" cy="4351338"/>
          </a:xfrm>
        </p:spPr>
        <p:txBody>
          <a:bodyPr/>
          <a:lstStyle/>
          <a:p>
            <a:pPr marL="0" indent="0">
              <a:buNone/>
            </a:pPr>
            <a:endParaRPr lang="tr-TR" b="1">
              <a:solidFill>
                <a:prstClr val="black"/>
              </a:solidFill>
            </a:endParaRPr>
          </a:p>
          <a:p>
            <a:pPr marL="0" lvl="0" indent="0" algn="ctr" defTabSz="688975">
              <a:spcBef>
                <a:spcPct val="0"/>
              </a:spcBef>
              <a:spcAft>
                <a:spcPct val="35000"/>
              </a:spcAft>
              <a:buNone/>
            </a:pPr>
            <a:r>
              <a:rPr lang="en-US" b="1">
                <a:solidFill>
                  <a:schemeClr val="tx1"/>
                </a:solidFill>
              </a:rPr>
              <a:t>By 2025, the most vulnerable and at-risk adolescents and young people are learning, acquiring relevant skills, and participating meaningfully in an environment that is safe and responsive to the needs of both girls and boys</a:t>
            </a:r>
            <a:endParaRPr lang="en-US">
              <a:solidFill>
                <a:schemeClr val="tx1"/>
              </a:solidFill>
            </a:endParaRPr>
          </a:p>
          <a:p>
            <a:endParaRPr lang="en-US"/>
          </a:p>
        </p:txBody>
      </p:sp>
      <p:sp>
        <p:nvSpPr>
          <p:cNvPr id="5" name="Freeform: Shape 4">
            <a:extLst>
              <a:ext uri="{FF2B5EF4-FFF2-40B4-BE49-F238E27FC236}">
                <a16:creationId xmlns:a16="http://schemas.microsoft.com/office/drawing/2014/main" id="{43396416-821C-4C24-A38D-4F00FCAC8580}"/>
              </a:ext>
            </a:extLst>
          </p:cNvPr>
          <p:cNvSpPr/>
          <p:nvPr/>
        </p:nvSpPr>
        <p:spPr>
          <a:xfrm>
            <a:off x="4572000" y="4051528"/>
            <a:ext cx="3388243" cy="1635165"/>
          </a:xfrm>
          <a:custGeom>
            <a:avLst/>
            <a:gdLst>
              <a:gd name="connsiteX0" fmla="*/ 0 w 2881190"/>
              <a:gd name="connsiteY0" fmla="*/ 235104 h 2351036"/>
              <a:gd name="connsiteX1" fmla="*/ 235104 w 2881190"/>
              <a:gd name="connsiteY1" fmla="*/ 0 h 2351036"/>
              <a:gd name="connsiteX2" fmla="*/ 2646086 w 2881190"/>
              <a:gd name="connsiteY2" fmla="*/ 0 h 2351036"/>
              <a:gd name="connsiteX3" fmla="*/ 2881190 w 2881190"/>
              <a:gd name="connsiteY3" fmla="*/ 235104 h 2351036"/>
              <a:gd name="connsiteX4" fmla="*/ 2881190 w 2881190"/>
              <a:gd name="connsiteY4" fmla="*/ 2115932 h 2351036"/>
              <a:gd name="connsiteX5" fmla="*/ 2646086 w 2881190"/>
              <a:gd name="connsiteY5" fmla="*/ 2351036 h 2351036"/>
              <a:gd name="connsiteX6" fmla="*/ 235104 w 2881190"/>
              <a:gd name="connsiteY6" fmla="*/ 2351036 h 2351036"/>
              <a:gd name="connsiteX7" fmla="*/ 0 w 2881190"/>
              <a:gd name="connsiteY7" fmla="*/ 2115932 h 2351036"/>
              <a:gd name="connsiteX8" fmla="*/ 0 w 2881190"/>
              <a:gd name="connsiteY8" fmla="*/ 235104 h 235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1190" h="2351036">
                <a:moveTo>
                  <a:pt x="0" y="235104"/>
                </a:moveTo>
                <a:cubicBezTo>
                  <a:pt x="0" y="105260"/>
                  <a:pt x="105260" y="0"/>
                  <a:pt x="235104" y="0"/>
                </a:cubicBezTo>
                <a:lnTo>
                  <a:pt x="2646086" y="0"/>
                </a:lnTo>
                <a:cubicBezTo>
                  <a:pt x="2775930" y="0"/>
                  <a:pt x="2881190" y="105260"/>
                  <a:pt x="2881190" y="235104"/>
                </a:cubicBezTo>
                <a:lnTo>
                  <a:pt x="2881190" y="2115932"/>
                </a:lnTo>
                <a:cubicBezTo>
                  <a:pt x="2881190" y="2245776"/>
                  <a:pt x="2775930" y="2351036"/>
                  <a:pt x="2646086" y="2351036"/>
                </a:cubicBezTo>
                <a:lnTo>
                  <a:pt x="235104" y="2351036"/>
                </a:lnTo>
                <a:cubicBezTo>
                  <a:pt x="105260" y="2351036"/>
                  <a:pt x="0" y="2245776"/>
                  <a:pt x="0" y="2115932"/>
                </a:cubicBezTo>
                <a:lnTo>
                  <a:pt x="0" y="235104"/>
                </a:lnTo>
                <a:close/>
              </a:path>
            </a:pathLst>
          </a:custGeom>
          <a:solidFill>
            <a:srgbClr val="80BD4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99136" tIns="1139550" rIns="199136" bIns="669344" numCol="1" spcCol="1270" anchor="ctr" anchorCtr="0">
            <a:noAutofit/>
          </a:bodyPr>
          <a:lstStyle/>
          <a:p>
            <a:pPr algn="ctr" defTabSz="1244600">
              <a:lnSpc>
                <a:spcPct val="90000"/>
              </a:lnSpc>
              <a:spcBef>
                <a:spcPct val="0"/>
              </a:spcBef>
              <a:spcAft>
                <a:spcPct val="35000"/>
              </a:spcAft>
              <a:defRPr/>
            </a:pPr>
            <a:r>
              <a:rPr lang="en-US" sz="2000">
                <a:solidFill>
                  <a:schemeClr val="tx1"/>
                </a:solidFill>
                <a:latin typeface="Calibri" panose="020F0502020204030204"/>
              </a:rPr>
              <a:t>Skills development for </a:t>
            </a:r>
            <a:r>
              <a:rPr kumimoji="0" lang="en-US" sz="2000" b="0" i="0" u="none" strike="noStrike" kern="1200" cap="none" spc="0" normalizeH="0" baseline="0" noProof="0">
                <a:ln>
                  <a:noFill/>
                </a:ln>
                <a:solidFill>
                  <a:schemeClr val="tx1"/>
                </a:solidFill>
                <a:effectLst/>
                <a:uLnTx/>
                <a:uFillTx/>
                <a:latin typeface="Calibri" panose="020F0502020204030204"/>
                <a:ea typeface="+mn-ea"/>
                <a:cs typeface="+mn-cs"/>
              </a:rPr>
              <a:t>vulnerable </a:t>
            </a:r>
            <a:r>
              <a:rPr lang="en-US" sz="2000">
                <a:solidFill>
                  <a:schemeClr val="tx1"/>
                </a:solidFill>
                <a:latin typeface="Calibri" panose="020F0502020204030204"/>
              </a:rPr>
              <a:t>adolescents in and beyond school settings</a:t>
            </a:r>
            <a:endParaRPr kumimoji="0" lang="en-US" sz="2000" b="0" i="0" u="none" strike="noStrike" kern="1200" cap="none" spc="0" normalizeH="0" baseline="0" noProof="0">
              <a:ln>
                <a:noFill/>
              </a:ln>
              <a:solidFill>
                <a:schemeClr val="tx1"/>
              </a:solidFill>
              <a:effectLst/>
              <a:uLnTx/>
              <a:uFillTx/>
              <a:latin typeface="Calibri" panose="020F0502020204030204"/>
              <a:ea typeface="+mn-ea"/>
              <a:cs typeface="+mn-cs"/>
            </a:endParaRPr>
          </a:p>
          <a:p>
            <a:pPr marL="0" marR="0" lvl="0" indent="0" algn="ctr" defTabSz="1244600" rtl="0" eaLnBrk="1" fontAlgn="auto" latinLnBrk="0" hangingPunct="1">
              <a:lnSpc>
                <a:spcPct val="90000"/>
              </a:lnSpc>
              <a:spcBef>
                <a:spcPct val="0"/>
              </a:spcBef>
              <a:spcAft>
                <a:spcPct val="35000"/>
              </a:spcAft>
              <a:buClrTx/>
              <a:buSzTx/>
              <a:buFontTx/>
              <a:buNone/>
              <a:tabLst/>
              <a:defRPr/>
            </a:pPr>
            <a:endParaRPr kumimoji="0" lang="en-US" sz="20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B38D027-0534-4623-845D-AC9FCCB222BD}"/>
              </a:ext>
            </a:extLst>
          </p:cNvPr>
          <p:cNvSpPr/>
          <p:nvPr/>
        </p:nvSpPr>
        <p:spPr>
          <a:xfrm>
            <a:off x="8166583" y="4051527"/>
            <a:ext cx="3527459" cy="1635165"/>
          </a:xfrm>
          <a:custGeom>
            <a:avLst/>
            <a:gdLst>
              <a:gd name="connsiteX0" fmla="*/ 0 w 2881190"/>
              <a:gd name="connsiteY0" fmla="*/ 235104 h 2351036"/>
              <a:gd name="connsiteX1" fmla="*/ 235104 w 2881190"/>
              <a:gd name="connsiteY1" fmla="*/ 0 h 2351036"/>
              <a:gd name="connsiteX2" fmla="*/ 2646086 w 2881190"/>
              <a:gd name="connsiteY2" fmla="*/ 0 h 2351036"/>
              <a:gd name="connsiteX3" fmla="*/ 2881190 w 2881190"/>
              <a:gd name="connsiteY3" fmla="*/ 235104 h 2351036"/>
              <a:gd name="connsiteX4" fmla="*/ 2881190 w 2881190"/>
              <a:gd name="connsiteY4" fmla="*/ 2115932 h 2351036"/>
              <a:gd name="connsiteX5" fmla="*/ 2646086 w 2881190"/>
              <a:gd name="connsiteY5" fmla="*/ 2351036 h 2351036"/>
              <a:gd name="connsiteX6" fmla="*/ 235104 w 2881190"/>
              <a:gd name="connsiteY6" fmla="*/ 2351036 h 2351036"/>
              <a:gd name="connsiteX7" fmla="*/ 0 w 2881190"/>
              <a:gd name="connsiteY7" fmla="*/ 2115932 h 2351036"/>
              <a:gd name="connsiteX8" fmla="*/ 0 w 2881190"/>
              <a:gd name="connsiteY8" fmla="*/ 235104 h 235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1190" h="2351036">
                <a:moveTo>
                  <a:pt x="0" y="235104"/>
                </a:moveTo>
                <a:cubicBezTo>
                  <a:pt x="0" y="105260"/>
                  <a:pt x="105260" y="0"/>
                  <a:pt x="235104" y="0"/>
                </a:cubicBezTo>
                <a:lnTo>
                  <a:pt x="2646086" y="0"/>
                </a:lnTo>
                <a:cubicBezTo>
                  <a:pt x="2775930" y="0"/>
                  <a:pt x="2881190" y="105260"/>
                  <a:pt x="2881190" y="235104"/>
                </a:cubicBezTo>
                <a:lnTo>
                  <a:pt x="2881190" y="2115932"/>
                </a:lnTo>
                <a:cubicBezTo>
                  <a:pt x="2881190" y="2245776"/>
                  <a:pt x="2775930" y="2351036"/>
                  <a:pt x="2646086" y="2351036"/>
                </a:cubicBezTo>
                <a:lnTo>
                  <a:pt x="235104" y="2351036"/>
                </a:lnTo>
                <a:cubicBezTo>
                  <a:pt x="105260" y="2351036"/>
                  <a:pt x="0" y="2245776"/>
                  <a:pt x="0" y="2115932"/>
                </a:cubicBezTo>
                <a:lnTo>
                  <a:pt x="0" y="235104"/>
                </a:lnTo>
                <a:close/>
              </a:path>
            </a:pathLst>
          </a:custGeom>
          <a:solidFill>
            <a:srgbClr val="80BD4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99136" tIns="1139550" rIns="199136" bIns="669344"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a:ln>
                  <a:noFill/>
                </a:ln>
                <a:solidFill>
                  <a:schemeClr val="tx1"/>
                </a:solidFill>
                <a:effectLst/>
                <a:uLnTx/>
                <a:uFillTx/>
                <a:latin typeface="Calibri" panose="020F0502020204030204"/>
                <a:ea typeface="+mn-ea"/>
                <a:cs typeface="+mn-cs"/>
              </a:rPr>
              <a:t>Increased knowledge</a:t>
            </a:r>
            <a:r>
              <a:rPr kumimoji="0" lang="en-US" sz="2000" b="0" i="0" u="none" strike="noStrike" kern="1200" cap="none" spc="0" normalizeH="0" noProof="0">
                <a:ln>
                  <a:noFill/>
                </a:ln>
                <a:solidFill>
                  <a:schemeClr val="tx1"/>
                </a:solidFill>
                <a:effectLst/>
                <a:uLnTx/>
                <a:uFillTx/>
                <a:latin typeface="Calibri" panose="020F0502020204030204"/>
                <a:ea typeface="+mn-ea"/>
                <a:cs typeface="+mn-cs"/>
              </a:rPr>
              <a:t> of participatory and protective behaviors and practices among adolescents</a:t>
            </a:r>
          </a:p>
          <a:p>
            <a:pPr marL="0" marR="0" lvl="0" indent="0" algn="ctr" defTabSz="1244600" rtl="0" eaLnBrk="1" fontAlgn="auto" latinLnBrk="0" hangingPunct="1">
              <a:lnSpc>
                <a:spcPct val="90000"/>
              </a:lnSpc>
              <a:spcBef>
                <a:spcPct val="0"/>
              </a:spcBef>
              <a:spcAft>
                <a:spcPct val="3500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06F920E6-57AD-46F9-943E-14943910D1FB}"/>
              </a:ext>
            </a:extLst>
          </p:cNvPr>
          <p:cNvGrpSpPr/>
          <p:nvPr/>
        </p:nvGrpSpPr>
        <p:grpSpPr>
          <a:xfrm>
            <a:off x="6832036" y="365125"/>
            <a:ext cx="1334547" cy="913398"/>
            <a:chOff x="9880194" y="545283"/>
            <a:chExt cx="698324" cy="482623"/>
          </a:xfrm>
        </p:grpSpPr>
        <p:pic>
          <p:nvPicPr>
            <p:cNvPr id="10" name="Graphic 9">
              <a:extLst>
                <a:ext uri="{FF2B5EF4-FFF2-40B4-BE49-F238E27FC236}">
                  <a16:creationId xmlns:a16="http://schemas.microsoft.com/office/drawing/2014/main" id="{10D1D00B-116D-4366-91CF-7FB618F0840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80194" y="545283"/>
              <a:ext cx="435306" cy="482623"/>
            </a:xfrm>
            <a:prstGeom prst="rect">
              <a:avLst/>
            </a:prstGeom>
          </p:spPr>
        </p:pic>
        <p:pic>
          <p:nvPicPr>
            <p:cNvPr id="11" name="Graphic 10">
              <a:extLst>
                <a:ext uri="{FF2B5EF4-FFF2-40B4-BE49-F238E27FC236}">
                  <a16:creationId xmlns:a16="http://schemas.microsoft.com/office/drawing/2014/main" id="{80CEF6D6-035A-4BD9-B412-4FCADE08656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15500" y="545283"/>
              <a:ext cx="263018" cy="482623"/>
            </a:xfrm>
            <a:prstGeom prst="rect">
              <a:avLst/>
            </a:prstGeom>
          </p:spPr>
        </p:pic>
      </p:grpSp>
      <p:sp>
        <p:nvSpPr>
          <p:cNvPr id="12" name="Freeform: Shape 11">
            <a:extLst>
              <a:ext uri="{FF2B5EF4-FFF2-40B4-BE49-F238E27FC236}">
                <a16:creationId xmlns:a16="http://schemas.microsoft.com/office/drawing/2014/main" id="{8991B2D8-D9D5-4D78-B02B-5D57A7BACAF1}"/>
              </a:ext>
            </a:extLst>
          </p:cNvPr>
          <p:cNvSpPr/>
          <p:nvPr/>
        </p:nvSpPr>
        <p:spPr>
          <a:xfrm>
            <a:off x="838200" y="4051526"/>
            <a:ext cx="3393558" cy="1635165"/>
          </a:xfrm>
          <a:custGeom>
            <a:avLst/>
            <a:gdLst>
              <a:gd name="connsiteX0" fmla="*/ 0 w 2881190"/>
              <a:gd name="connsiteY0" fmla="*/ 235104 h 2351036"/>
              <a:gd name="connsiteX1" fmla="*/ 235104 w 2881190"/>
              <a:gd name="connsiteY1" fmla="*/ 0 h 2351036"/>
              <a:gd name="connsiteX2" fmla="*/ 2646086 w 2881190"/>
              <a:gd name="connsiteY2" fmla="*/ 0 h 2351036"/>
              <a:gd name="connsiteX3" fmla="*/ 2881190 w 2881190"/>
              <a:gd name="connsiteY3" fmla="*/ 235104 h 2351036"/>
              <a:gd name="connsiteX4" fmla="*/ 2881190 w 2881190"/>
              <a:gd name="connsiteY4" fmla="*/ 2115932 h 2351036"/>
              <a:gd name="connsiteX5" fmla="*/ 2646086 w 2881190"/>
              <a:gd name="connsiteY5" fmla="*/ 2351036 h 2351036"/>
              <a:gd name="connsiteX6" fmla="*/ 235104 w 2881190"/>
              <a:gd name="connsiteY6" fmla="*/ 2351036 h 2351036"/>
              <a:gd name="connsiteX7" fmla="*/ 0 w 2881190"/>
              <a:gd name="connsiteY7" fmla="*/ 2115932 h 2351036"/>
              <a:gd name="connsiteX8" fmla="*/ 0 w 2881190"/>
              <a:gd name="connsiteY8" fmla="*/ 235104 h 235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1190" h="2351036">
                <a:moveTo>
                  <a:pt x="0" y="235104"/>
                </a:moveTo>
                <a:cubicBezTo>
                  <a:pt x="0" y="105260"/>
                  <a:pt x="105260" y="0"/>
                  <a:pt x="235104" y="0"/>
                </a:cubicBezTo>
                <a:lnTo>
                  <a:pt x="2646086" y="0"/>
                </a:lnTo>
                <a:cubicBezTo>
                  <a:pt x="2775930" y="0"/>
                  <a:pt x="2881190" y="105260"/>
                  <a:pt x="2881190" y="235104"/>
                </a:cubicBezTo>
                <a:lnTo>
                  <a:pt x="2881190" y="2115932"/>
                </a:lnTo>
                <a:cubicBezTo>
                  <a:pt x="2881190" y="2245776"/>
                  <a:pt x="2775930" y="2351036"/>
                  <a:pt x="2646086" y="2351036"/>
                </a:cubicBezTo>
                <a:lnTo>
                  <a:pt x="235104" y="2351036"/>
                </a:lnTo>
                <a:cubicBezTo>
                  <a:pt x="105260" y="2351036"/>
                  <a:pt x="0" y="2245776"/>
                  <a:pt x="0" y="2115932"/>
                </a:cubicBezTo>
                <a:lnTo>
                  <a:pt x="0" y="235104"/>
                </a:lnTo>
                <a:close/>
              </a:path>
            </a:pathLst>
          </a:custGeom>
          <a:solidFill>
            <a:srgbClr val="80BD4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99136" tIns="1139550" rIns="199136" bIns="669344" numCol="1" spcCol="1270" anchor="ctr" anchorCtr="0">
            <a:noAutofit/>
          </a:bodyPr>
          <a:lstStyle/>
          <a:p>
            <a:pPr lvl="0" algn="ctr" defTabSz="1244600">
              <a:lnSpc>
                <a:spcPct val="90000"/>
              </a:lnSpc>
              <a:spcBef>
                <a:spcPct val="0"/>
              </a:spcBef>
              <a:spcAft>
                <a:spcPct val="35000"/>
              </a:spcAft>
              <a:defRPr/>
            </a:pPr>
            <a:r>
              <a:rPr lang="en-US" sz="2000">
                <a:solidFill>
                  <a:schemeClr val="tx1"/>
                </a:solidFill>
              </a:rPr>
              <a:t>Access to quality formal education and learning outcomes for adolescents</a:t>
            </a:r>
          </a:p>
          <a:p>
            <a:pPr marL="0" marR="0" lvl="0" indent="0" algn="ctr" defTabSz="1244600" rtl="0" eaLnBrk="1" fontAlgn="auto" latinLnBrk="0" hangingPunct="1">
              <a:lnSpc>
                <a:spcPct val="90000"/>
              </a:lnSpc>
              <a:spcBef>
                <a:spcPct val="0"/>
              </a:spcBef>
              <a:spcAft>
                <a:spcPct val="35000"/>
              </a:spcAft>
              <a:buClrTx/>
              <a:buSzTx/>
              <a:buFontTx/>
              <a:buNone/>
              <a:tabLst/>
              <a:defRPr/>
            </a:pPr>
            <a:endParaRPr kumimoji="0" lang="en-US" sz="2000" b="0" i="0" u="none" strike="noStrike" kern="1200" cap="none" spc="0" normalizeH="0" baseline="0" noProof="0">
              <a:ln>
                <a:noFill/>
              </a:ln>
              <a:solidFill>
                <a:srgbClr val="FF0000"/>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5CDD651E-C661-423F-A600-ABF2BA792E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422" y="6322955"/>
            <a:ext cx="534003" cy="341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E5BA4408-0998-4B18-B706-F9E28239D1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48865" y="6356350"/>
            <a:ext cx="1063400" cy="27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4">
            <a:extLst>
              <a:ext uri="{FF2B5EF4-FFF2-40B4-BE49-F238E27FC236}">
                <a16:creationId xmlns:a16="http://schemas.microsoft.com/office/drawing/2014/main" id="{BD876ECC-92CE-4559-8CD8-BABBFE292778}"/>
              </a:ext>
            </a:extLst>
          </p:cNvPr>
          <p:cNvGrpSpPr/>
          <p:nvPr/>
        </p:nvGrpSpPr>
        <p:grpSpPr>
          <a:xfrm>
            <a:off x="9036462" y="175633"/>
            <a:ext cx="3155538" cy="1168231"/>
            <a:chOff x="8910146" y="80975"/>
            <a:chExt cx="3155538" cy="1168231"/>
          </a:xfrm>
        </p:grpSpPr>
        <p:sp>
          <p:nvSpPr>
            <p:cNvPr id="16" name="TextBox 15">
              <a:extLst>
                <a:ext uri="{FF2B5EF4-FFF2-40B4-BE49-F238E27FC236}">
                  <a16:creationId xmlns:a16="http://schemas.microsoft.com/office/drawing/2014/main" id="{639F356C-B933-4BC5-8473-8FC8C481B78A}"/>
                </a:ext>
              </a:extLst>
            </p:cNvPr>
            <p:cNvSpPr txBox="1"/>
            <p:nvPr/>
          </p:nvSpPr>
          <p:spPr>
            <a:xfrm>
              <a:off x="8910146" y="602875"/>
              <a:ext cx="3155538" cy="646331"/>
            </a:xfrm>
            <a:prstGeom prst="rect">
              <a:avLst/>
            </a:prstGeom>
            <a:noFill/>
          </p:spPr>
          <p:txBody>
            <a:bodyPr wrap="square" lIns="91440" tIns="45720" rIns="91440" bIns="45720" rtlCol="0" anchor="t">
              <a:spAutoFit/>
            </a:bodyPr>
            <a:lstStyle/>
            <a:p>
              <a:pPr algn="ctr"/>
              <a:r>
                <a:rPr lang="en-US" altLang="en-US">
                  <a:solidFill>
                    <a:schemeClr val="bg2">
                      <a:lumMod val="25000"/>
                    </a:schemeClr>
                  </a:solidFill>
                </a:rPr>
                <a:t>Sustainable Development Goals</a:t>
              </a:r>
              <a:r>
                <a:rPr lang="tr-TR" altLang="en-US">
                  <a:solidFill>
                    <a:schemeClr val="bg2">
                      <a:lumMod val="25000"/>
                    </a:schemeClr>
                  </a:solidFill>
                </a:rPr>
                <a:t> </a:t>
              </a:r>
              <a:r>
                <a:rPr lang="en-US" altLang="en-US">
                  <a:solidFill>
                    <a:schemeClr val="bg2">
                      <a:lumMod val="25000"/>
                    </a:schemeClr>
                  </a:solidFill>
                </a:rPr>
                <a:t> </a:t>
              </a:r>
              <a:r>
                <a:rPr lang="tr-TR" altLang="en-US">
                  <a:solidFill>
                    <a:schemeClr val="bg2">
                      <a:lumMod val="25000"/>
                    </a:schemeClr>
                  </a:solidFill>
                </a:rPr>
                <a:t>4, 5, 10</a:t>
              </a:r>
              <a:r>
                <a:rPr lang="en-US" altLang="en-US">
                  <a:solidFill>
                    <a:schemeClr val="bg2">
                      <a:lumMod val="25000"/>
                    </a:schemeClr>
                  </a:solidFill>
                </a:rPr>
                <a:t>, 16</a:t>
              </a:r>
              <a:endParaRPr lang="en-US">
                <a:solidFill>
                  <a:schemeClr val="bg2">
                    <a:lumMod val="25000"/>
                  </a:schemeClr>
                </a:solidFill>
              </a:endParaRPr>
            </a:p>
          </p:txBody>
        </p:sp>
        <p:pic>
          <p:nvPicPr>
            <p:cNvPr id="17" name="Picture 16" descr="Chart, sunburst chart&#10;&#10;Description automatically generated">
              <a:extLst>
                <a:ext uri="{FF2B5EF4-FFF2-40B4-BE49-F238E27FC236}">
                  <a16:creationId xmlns:a16="http://schemas.microsoft.com/office/drawing/2014/main" id="{2A1C9D70-8B89-4070-8A21-E3FC38B4902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26965" y="80975"/>
              <a:ext cx="521900" cy="521900"/>
            </a:xfrm>
            <a:prstGeom prst="rect">
              <a:avLst/>
            </a:prstGeom>
          </p:spPr>
        </p:pic>
      </p:grpSp>
      <p:sp>
        <p:nvSpPr>
          <p:cNvPr id="18" name="Arrow: Up-Down 17">
            <a:extLst>
              <a:ext uri="{FF2B5EF4-FFF2-40B4-BE49-F238E27FC236}">
                <a16:creationId xmlns:a16="http://schemas.microsoft.com/office/drawing/2014/main" id="{4E6ADBEE-31A8-4327-A2A9-646D764F85C3}"/>
              </a:ext>
            </a:extLst>
          </p:cNvPr>
          <p:cNvSpPr/>
          <p:nvPr/>
        </p:nvSpPr>
        <p:spPr>
          <a:xfrm>
            <a:off x="2377672" y="3374243"/>
            <a:ext cx="340975" cy="483018"/>
          </a:xfrm>
          <a:prstGeom prst="upDownArrow">
            <a:avLst/>
          </a:prstGeom>
          <a:solidFill>
            <a:schemeClr val="bg1">
              <a:lumMod val="7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Up-Down 18">
            <a:extLst>
              <a:ext uri="{FF2B5EF4-FFF2-40B4-BE49-F238E27FC236}">
                <a16:creationId xmlns:a16="http://schemas.microsoft.com/office/drawing/2014/main" id="{BA577A8A-8CC9-41C6-B48D-6C971414BED4}"/>
              </a:ext>
            </a:extLst>
          </p:cNvPr>
          <p:cNvSpPr/>
          <p:nvPr/>
        </p:nvSpPr>
        <p:spPr>
          <a:xfrm>
            <a:off x="9724911" y="3365414"/>
            <a:ext cx="340975" cy="483018"/>
          </a:xfrm>
          <a:prstGeom prst="upDownArrow">
            <a:avLst/>
          </a:prstGeom>
          <a:solidFill>
            <a:schemeClr val="bg1">
              <a:lumMod val="7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Up-Down 19">
            <a:extLst>
              <a:ext uri="{FF2B5EF4-FFF2-40B4-BE49-F238E27FC236}">
                <a16:creationId xmlns:a16="http://schemas.microsoft.com/office/drawing/2014/main" id="{BD5CAA85-D53A-4A68-9D09-1E7FBFEDA47E}"/>
              </a:ext>
            </a:extLst>
          </p:cNvPr>
          <p:cNvSpPr/>
          <p:nvPr/>
        </p:nvSpPr>
        <p:spPr>
          <a:xfrm>
            <a:off x="6051291" y="3374243"/>
            <a:ext cx="340975" cy="483018"/>
          </a:xfrm>
          <a:prstGeom prst="upDownArrow">
            <a:avLst/>
          </a:prstGeom>
          <a:solidFill>
            <a:schemeClr val="bg1">
              <a:lumMod val="7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779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77B43-7FA9-41D6-86D1-3619F800083B}"/>
              </a:ext>
            </a:extLst>
          </p:cNvPr>
          <p:cNvSpPr>
            <a:spLocks noGrp="1"/>
          </p:cNvSpPr>
          <p:nvPr>
            <p:ph type="title"/>
          </p:nvPr>
        </p:nvSpPr>
        <p:spPr>
          <a:xfrm>
            <a:off x="440422" y="0"/>
            <a:ext cx="10515600" cy="929419"/>
          </a:xfrm>
        </p:spPr>
        <p:txBody>
          <a:bodyPr>
            <a:normAutofit/>
          </a:bodyPr>
          <a:lstStyle/>
          <a:p>
            <a:r>
              <a:rPr lang="tr-TR" altLang="en-US" sz="3200" b="1">
                <a:solidFill>
                  <a:srgbClr val="00B0F0"/>
                </a:solidFill>
              </a:rPr>
              <a:t>Outcome</a:t>
            </a:r>
            <a:r>
              <a:rPr lang="en-US" altLang="en-US" sz="3200" b="1">
                <a:solidFill>
                  <a:srgbClr val="00B0F0"/>
                </a:solidFill>
              </a:rPr>
              <a:t> 2</a:t>
            </a:r>
            <a:r>
              <a:rPr lang="tr-TR" altLang="en-US" sz="3200" b="1">
                <a:solidFill>
                  <a:srgbClr val="00B0F0"/>
                </a:solidFill>
              </a:rPr>
              <a:t> Priorities</a:t>
            </a:r>
            <a:r>
              <a:rPr lang="en-US" altLang="en-US" sz="3200" b="1">
                <a:solidFill>
                  <a:srgbClr val="00B0F0"/>
                </a:solidFill>
              </a:rPr>
              <a:t> and Workplan Focus</a:t>
            </a:r>
            <a:r>
              <a:rPr lang="tr-TR" altLang="en-US" sz="3200" b="1">
                <a:solidFill>
                  <a:srgbClr val="00B0F0"/>
                </a:solidFill>
              </a:rPr>
              <a:t> </a:t>
            </a:r>
            <a:endParaRPr lang="en-US" sz="3200"/>
          </a:p>
        </p:txBody>
      </p:sp>
      <p:pic>
        <p:nvPicPr>
          <p:cNvPr id="4" name="Picture 3">
            <a:extLst>
              <a:ext uri="{FF2B5EF4-FFF2-40B4-BE49-F238E27FC236}">
                <a16:creationId xmlns:a16="http://schemas.microsoft.com/office/drawing/2014/main" id="{630191F6-792F-49B2-9E5A-360943EA67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422" y="6322955"/>
            <a:ext cx="534003" cy="341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070FA443-FBE2-4642-858A-BBB5E1CBD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8865" y="6356350"/>
            <a:ext cx="1063400" cy="27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52AAE6D-8D0E-4043-B6EE-7D7BDBB33524}"/>
              </a:ext>
            </a:extLst>
          </p:cNvPr>
          <p:cNvSpPr txBox="1"/>
          <p:nvPr/>
        </p:nvSpPr>
        <p:spPr>
          <a:xfrm>
            <a:off x="707423" y="1343864"/>
            <a:ext cx="2511175" cy="1200329"/>
          </a:xfrm>
          <a:prstGeom prst="rect">
            <a:avLst/>
          </a:prstGeom>
          <a:solidFill>
            <a:schemeClr val="bg1">
              <a:lumMod val="95000"/>
            </a:schemeClr>
          </a:solidFill>
          <a:effectLst>
            <a:outerShdw blurRad="50800" dist="38100" dir="8100000" algn="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lIns="91440" tIns="45720" rIns="91440" bIns="45720" rtlCol="0" anchor="t">
            <a:spAutoFit/>
          </a:bodyPr>
          <a:lstStyle/>
          <a:p>
            <a:r>
              <a:rPr lang="en-US">
                <a:ea typeface="+mn-lt"/>
                <a:cs typeface="+mn-lt"/>
              </a:rPr>
              <a:t>Q</a:t>
            </a:r>
            <a:r>
              <a:rPr lang="tr-TR" err="1">
                <a:ea typeface="+mn-lt"/>
                <a:cs typeface="+mn-lt"/>
              </a:rPr>
              <a:t>uality</a:t>
            </a:r>
            <a:r>
              <a:rPr lang="tr-TR">
                <a:ea typeface="+mn-lt"/>
                <a:cs typeface="+mn-lt"/>
              </a:rPr>
              <a:t> </a:t>
            </a:r>
            <a:r>
              <a:rPr lang="tr-TR" err="1">
                <a:ea typeface="+mn-lt"/>
                <a:cs typeface="+mn-lt"/>
              </a:rPr>
              <a:t>learning</a:t>
            </a:r>
            <a:r>
              <a:rPr lang="tr-TR">
                <a:ea typeface="+mn-lt"/>
                <a:cs typeface="+mn-lt"/>
              </a:rPr>
              <a:t> </a:t>
            </a:r>
            <a:r>
              <a:rPr lang="tr-TR" err="1">
                <a:ea typeface="+mn-lt"/>
                <a:cs typeface="+mn-lt"/>
              </a:rPr>
              <a:t>opportunities</a:t>
            </a:r>
            <a:r>
              <a:rPr lang="tr-TR">
                <a:ea typeface="+mn-lt"/>
                <a:cs typeface="+mn-lt"/>
              </a:rPr>
              <a:t> in secondary </a:t>
            </a:r>
            <a:r>
              <a:rPr lang="tr-TR" err="1">
                <a:ea typeface="+mn-lt"/>
                <a:cs typeface="+mn-lt"/>
              </a:rPr>
              <a:t>education</a:t>
            </a:r>
            <a:endParaRPr lang="en-US" err="1"/>
          </a:p>
          <a:p>
            <a:endParaRPr lang="en-US"/>
          </a:p>
        </p:txBody>
      </p:sp>
      <p:sp>
        <p:nvSpPr>
          <p:cNvPr id="7" name="TextBox 6">
            <a:extLst>
              <a:ext uri="{FF2B5EF4-FFF2-40B4-BE49-F238E27FC236}">
                <a16:creationId xmlns:a16="http://schemas.microsoft.com/office/drawing/2014/main" id="{FFFC86F5-C782-4F6D-9929-BA38107ECA3D}"/>
              </a:ext>
            </a:extLst>
          </p:cNvPr>
          <p:cNvSpPr txBox="1"/>
          <p:nvPr/>
        </p:nvSpPr>
        <p:spPr>
          <a:xfrm>
            <a:off x="707421" y="3226756"/>
            <a:ext cx="2511175" cy="923330"/>
          </a:xfrm>
          <a:prstGeom prst="rect">
            <a:avLst/>
          </a:prstGeom>
          <a:solidFill>
            <a:schemeClr val="bg1">
              <a:lumMod val="95000"/>
            </a:schemeClr>
          </a:solidFill>
          <a:effectLst>
            <a:outerShdw blurRad="50800" dist="38100" dir="8100000" algn="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lIns="91440" tIns="45720" rIns="91440" bIns="45720" rtlCol="0" anchor="t">
            <a:spAutoFit/>
          </a:bodyPr>
          <a:lstStyle/>
          <a:p>
            <a:r>
              <a:rPr lang="en-US">
                <a:ea typeface="+mn-lt"/>
                <a:cs typeface="+mn-lt"/>
              </a:rPr>
              <a:t>Referral mechanisms</a:t>
            </a:r>
            <a:endParaRPr lang="en-US"/>
          </a:p>
          <a:p>
            <a:endParaRPr lang="en-US">
              <a:ea typeface="+mn-lt"/>
              <a:cs typeface="+mn-lt"/>
            </a:endParaRPr>
          </a:p>
          <a:p>
            <a:endParaRPr lang="en-US">
              <a:ea typeface="+mn-lt"/>
              <a:cs typeface="+mn-lt"/>
            </a:endParaRPr>
          </a:p>
        </p:txBody>
      </p:sp>
      <p:sp>
        <p:nvSpPr>
          <p:cNvPr id="9" name="TextBox 8">
            <a:extLst>
              <a:ext uri="{FF2B5EF4-FFF2-40B4-BE49-F238E27FC236}">
                <a16:creationId xmlns:a16="http://schemas.microsoft.com/office/drawing/2014/main" id="{41E40B0F-6D93-4463-9A3A-04A993458301}"/>
              </a:ext>
            </a:extLst>
          </p:cNvPr>
          <p:cNvSpPr txBox="1"/>
          <p:nvPr/>
        </p:nvSpPr>
        <p:spPr>
          <a:xfrm>
            <a:off x="707422" y="4893521"/>
            <a:ext cx="2511175" cy="1200329"/>
          </a:xfrm>
          <a:prstGeom prst="rect">
            <a:avLst/>
          </a:prstGeom>
          <a:solidFill>
            <a:schemeClr val="bg1">
              <a:lumMod val="95000"/>
            </a:schemeClr>
          </a:solidFill>
          <a:effectLst>
            <a:outerShdw blurRad="50800" dist="38100" dir="8100000" algn="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ea typeface="+mn-lt"/>
                <a:cs typeface="+mn-lt"/>
              </a:rPr>
              <a:t>I</a:t>
            </a:r>
            <a:r>
              <a:rPr lang="tr-TR">
                <a:ea typeface="+mn-lt"/>
                <a:cs typeface="+mn-lt"/>
              </a:rPr>
              <a:t>nnovations in programming and advocacy for children</a:t>
            </a:r>
            <a:endParaRPr lang="en-US">
              <a:ea typeface="+mn-lt"/>
              <a:cs typeface="+mn-lt"/>
            </a:endParaRPr>
          </a:p>
          <a:p>
            <a:endParaRPr lang="en-US">
              <a:ea typeface="+mn-lt"/>
              <a:cs typeface="+mn-lt"/>
            </a:endParaRPr>
          </a:p>
        </p:txBody>
      </p:sp>
      <p:sp>
        <p:nvSpPr>
          <p:cNvPr id="11" name="Content Placeholder 7">
            <a:extLst>
              <a:ext uri="{FF2B5EF4-FFF2-40B4-BE49-F238E27FC236}">
                <a16:creationId xmlns:a16="http://schemas.microsoft.com/office/drawing/2014/main" id="{B8D3DCDD-9739-4BD1-A388-4CE5F4A95899}"/>
              </a:ext>
            </a:extLst>
          </p:cNvPr>
          <p:cNvSpPr txBox="1">
            <a:spLocks/>
          </p:cNvSpPr>
          <p:nvPr/>
        </p:nvSpPr>
        <p:spPr>
          <a:xfrm>
            <a:off x="542909" y="878352"/>
            <a:ext cx="9174527" cy="46551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a:t>O</a:t>
            </a:r>
            <a:r>
              <a:rPr lang="en-US" sz="2000" b="1">
                <a:ea typeface="+mn-lt"/>
                <a:cs typeface="+mn-lt"/>
              </a:rPr>
              <a:t>utput 2.1 Key </a:t>
            </a:r>
            <a:r>
              <a:rPr lang="en-US" sz="2000" b="1"/>
              <a:t>Priorities</a:t>
            </a:r>
            <a:r>
              <a:rPr lang="en-US" sz="2000" b="1">
                <a:ea typeface="+mn-lt"/>
                <a:cs typeface="+mn-lt"/>
              </a:rPr>
              <a:t>                            Workplan Focus</a:t>
            </a:r>
          </a:p>
        </p:txBody>
      </p:sp>
      <p:sp>
        <p:nvSpPr>
          <p:cNvPr id="12" name="Callout: Line with Accent Bar 11">
            <a:extLst>
              <a:ext uri="{FF2B5EF4-FFF2-40B4-BE49-F238E27FC236}">
                <a16:creationId xmlns:a16="http://schemas.microsoft.com/office/drawing/2014/main" id="{47F8366D-2566-413C-B704-C22445546399}"/>
              </a:ext>
            </a:extLst>
          </p:cNvPr>
          <p:cNvSpPr/>
          <p:nvPr/>
        </p:nvSpPr>
        <p:spPr>
          <a:xfrm>
            <a:off x="4114358" y="1343864"/>
            <a:ext cx="7850333" cy="1421917"/>
          </a:xfrm>
          <a:prstGeom prst="accentCallout1">
            <a:avLst>
              <a:gd name="adj1" fmla="val 17195"/>
              <a:gd name="adj2" fmla="val -2162"/>
              <a:gd name="adj3" fmla="val 36636"/>
              <a:gd name="adj4" fmla="val -995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endParaRPr lang="tr-TR" b="1">
              <a:solidFill>
                <a:schemeClr val="tx1"/>
              </a:solidFill>
            </a:endParaRPr>
          </a:p>
        </p:txBody>
      </p:sp>
      <p:sp>
        <p:nvSpPr>
          <p:cNvPr id="13" name="TextBox 12">
            <a:extLst>
              <a:ext uri="{FF2B5EF4-FFF2-40B4-BE49-F238E27FC236}">
                <a16:creationId xmlns:a16="http://schemas.microsoft.com/office/drawing/2014/main" id="{AC22A712-7B32-4FD5-BE0C-43B4CE207262}"/>
              </a:ext>
            </a:extLst>
          </p:cNvPr>
          <p:cNvSpPr txBox="1"/>
          <p:nvPr/>
        </p:nvSpPr>
        <p:spPr>
          <a:xfrm>
            <a:off x="4114358" y="1213366"/>
            <a:ext cx="7697907" cy="2262158"/>
          </a:xfrm>
          <a:prstGeom prst="rect">
            <a:avLst/>
          </a:prstGeom>
          <a:noFill/>
        </p:spPr>
        <p:txBody>
          <a:bodyPr wrap="square" lIns="91440" tIns="45720" rIns="91440" bIns="45720" rtlCol="0" anchor="t">
            <a:spAutoFit/>
          </a:bodyPr>
          <a:lstStyle/>
          <a:p>
            <a:pPr marL="342900" indent="-342900">
              <a:spcAft>
                <a:spcPts val="600"/>
              </a:spcAft>
              <a:buFont typeface="+mj-lt"/>
              <a:buAutoNum type="arabicPeriod"/>
            </a:pPr>
            <a:r>
              <a:rPr lang="tr-TR">
                <a:ea typeface="+mn-lt"/>
                <a:cs typeface="+mn-lt"/>
              </a:rPr>
              <a:t>Provision of resources, materials and services to increase access of </a:t>
            </a:r>
            <a:r>
              <a:rPr lang="tr-TR" err="1">
                <a:ea typeface="+mn-lt"/>
                <a:cs typeface="+mn-lt"/>
              </a:rPr>
              <a:t>adolescents</a:t>
            </a:r>
            <a:r>
              <a:rPr lang="tr-TR">
                <a:ea typeface="+mn-lt"/>
                <a:cs typeface="+mn-lt"/>
              </a:rPr>
              <a:t>, </a:t>
            </a:r>
            <a:r>
              <a:rPr lang="tr-TR" err="1">
                <a:ea typeface="+mn-lt"/>
                <a:cs typeface="+mn-lt"/>
              </a:rPr>
              <a:t>including</a:t>
            </a:r>
            <a:r>
              <a:rPr lang="tr-TR">
                <a:ea typeface="+mn-lt"/>
                <a:cs typeface="+mn-lt"/>
              </a:rPr>
              <a:t> </a:t>
            </a:r>
            <a:r>
              <a:rPr lang="tr-TR" err="1">
                <a:ea typeface="+mn-lt"/>
                <a:cs typeface="+mn-lt"/>
              </a:rPr>
              <a:t>those</a:t>
            </a:r>
            <a:r>
              <a:rPr lang="tr-TR">
                <a:ea typeface="+mn-lt"/>
                <a:cs typeface="+mn-lt"/>
              </a:rPr>
              <a:t> </a:t>
            </a:r>
            <a:r>
              <a:rPr lang="tr-TR" err="1">
                <a:ea typeface="+mn-lt"/>
                <a:cs typeface="+mn-lt"/>
              </a:rPr>
              <a:t>under</a:t>
            </a:r>
            <a:r>
              <a:rPr lang="tr-TR">
                <a:ea typeface="+mn-lt"/>
                <a:cs typeface="+mn-lt"/>
              </a:rPr>
              <a:t> </a:t>
            </a:r>
            <a:r>
              <a:rPr lang="tr-TR" err="1">
                <a:ea typeface="+mn-lt"/>
                <a:cs typeface="+mn-lt"/>
              </a:rPr>
              <a:t>temporary</a:t>
            </a:r>
            <a:r>
              <a:rPr lang="tr-TR">
                <a:ea typeface="+mn-lt"/>
                <a:cs typeface="+mn-lt"/>
              </a:rPr>
              <a:t> </a:t>
            </a:r>
            <a:r>
              <a:rPr lang="tr-TR" err="1">
                <a:ea typeface="+mn-lt"/>
                <a:cs typeface="+mn-lt"/>
              </a:rPr>
              <a:t>protection</a:t>
            </a:r>
            <a:r>
              <a:rPr lang="tr-TR">
                <a:ea typeface="+mn-lt"/>
                <a:cs typeface="+mn-lt"/>
              </a:rPr>
              <a:t>, </a:t>
            </a:r>
            <a:r>
              <a:rPr lang="tr-TR" err="1">
                <a:ea typeface="+mn-lt"/>
                <a:cs typeface="+mn-lt"/>
              </a:rPr>
              <a:t>to</a:t>
            </a:r>
            <a:r>
              <a:rPr lang="tr-TR">
                <a:ea typeface="+mn-lt"/>
                <a:cs typeface="+mn-lt"/>
              </a:rPr>
              <a:t> </a:t>
            </a:r>
            <a:r>
              <a:rPr lang="tr-TR" err="1">
                <a:ea typeface="+mn-lt"/>
                <a:cs typeface="+mn-lt"/>
              </a:rPr>
              <a:t>vocational</a:t>
            </a:r>
            <a:r>
              <a:rPr lang="tr-TR">
                <a:ea typeface="+mn-lt"/>
                <a:cs typeface="+mn-lt"/>
              </a:rPr>
              <a:t> </a:t>
            </a:r>
            <a:r>
              <a:rPr lang="tr-TR" err="1">
                <a:ea typeface="+mn-lt"/>
                <a:cs typeface="+mn-lt"/>
              </a:rPr>
              <a:t>and</a:t>
            </a:r>
            <a:r>
              <a:rPr lang="tr-TR">
                <a:ea typeface="+mn-lt"/>
                <a:cs typeface="+mn-lt"/>
              </a:rPr>
              <a:t> </a:t>
            </a:r>
            <a:r>
              <a:rPr lang="tr-TR" err="1">
                <a:ea typeface="+mn-lt"/>
                <a:cs typeface="+mn-lt"/>
              </a:rPr>
              <a:t>technical</a:t>
            </a:r>
            <a:r>
              <a:rPr lang="tr-TR">
                <a:ea typeface="+mn-lt"/>
                <a:cs typeface="+mn-lt"/>
              </a:rPr>
              <a:t> </a:t>
            </a:r>
            <a:r>
              <a:rPr lang="tr-TR" err="1">
                <a:ea typeface="+mn-lt"/>
                <a:cs typeface="+mn-lt"/>
              </a:rPr>
              <a:t>education</a:t>
            </a:r>
            <a:r>
              <a:rPr lang="tr-TR">
                <a:ea typeface="+mn-lt"/>
                <a:cs typeface="+mn-lt"/>
              </a:rPr>
              <a:t> </a:t>
            </a:r>
            <a:r>
              <a:rPr lang="tr-TR" err="1">
                <a:ea typeface="+mn-lt"/>
                <a:cs typeface="+mn-lt"/>
              </a:rPr>
              <a:t>opportunities</a:t>
            </a:r>
            <a:r>
              <a:rPr lang="tr-TR">
                <a:ea typeface="+mn-lt"/>
                <a:cs typeface="+mn-lt"/>
              </a:rPr>
              <a:t> </a:t>
            </a:r>
            <a:r>
              <a:rPr lang="tr-TR" b="1">
                <a:ea typeface="+mn-lt"/>
                <a:cs typeface="+mn-lt"/>
              </a:rPr>
              <a:t>(</a:t>
            </a:r>
            <a:r>
              <a:rPr lang="tr-TR" b="1" err="1">
                <a:ea typeface="+mn-lt"/>
                <a:cs typeface="+mn-lt"/>
              </a:rPr>
              <a:t>MoNE</a:t>
            </a:r>
            <a:r>
              <a:rPr lang="tr-TR" b="1">
                <a:ea typeface="+mn-lt"/>
                <a:cs typeface="+mn-lt"/>
              </a:rPr>
              <a:t>)</a:t>
            </a:r>
            <a:endParaRPr lang="en-US">
              <a:ea typeface="+mn-lt"/>
              <a:cs typeface="+mn-lt"/>
            </a:endParaRPr>
          </a:p>
          <a:p>
            <a:pPr marL="342900" indent="-342900">
              <a:spcAft>
                <a:spcPts val="600"/>
              </a:spcAft>
              <a:buFont typeface="+mj-lt"/>
              <a:buAutoNum type="arabicPeriod"/>
            </a:pPr>
            <a:r>
              <a:rPr lang="tr-TR">
                <a:ea typeface="+mn-lt"/>
                <a:cs typeface="+mn-lt"/>
              </a:rPr>
              <a:t>Support implementation of academic support program</a:t>
            </a:r>
            <a:r>
              <a:rPr lang="en-US" err="1">
                <a:ea typeface="+mn-lt"/>
                <a:cs typeface="+mn-lt"/>
              </a:rPr>
              <a:t>mes</a:t>
            </a:r>
            <a:r>
              <a:rPr lang="tr-TR">
                <a:ea typeface="+mn-lt"/>
                <a:cs typeface="+mn-lt"/>
              </a:rPr>
              <a:t> for adolescents at risk of drop out in secondary education </a:t>
            </a:r>
            <a:r>
              <a:rPr lang="tr-TR" b="1">
                <a:ea typeface="+mn-lt"/>
                <a:cs typeface="+mn-lt"/>
              </a:rPr>
              <a:t>(MoNE)</a:t>
            </a:r>
            <a:endParaRPr lang="en-US" b="1"/>
          </a:p>
          <a:p>
            <a:pPr marL="342900" indent="-342900">
              <a:spcAft>
                <a:spcPts val="600"/>
              </a:spcAft>
              <a:buFont typeface="+mj-lt"/>
              <a:buAutoNum type="arabicPeriod"/>
            </a:pPr>
            <a:endParaRPr lang="tr-TR">
              <a:ea typeface="+mn-lt"/>
              <a:cs typeface="+mn-lt"/>
            </a:endParaRPr>
          </a:p>
          <a:p>
            <a:pPr marL="342900" indent="-342900">
              <a:spcAft>
                <a:spcPts val="600"/>
              </a:spcAft>
              <a:buFont typeface="+mj-lt"/>
              <a:buAutoNum type="arabicPeriod"/>
            </a:pPr>
            <a:endParaRPr lang="en-US">
              <a:ea typeface="+mn-lt"/>
              <a:cs typeface="+mn-lt"/>
            </a:endParaRPr>
          </a:p>
        </p:txBody>
      </p:sp>
      <p:sp>
        <p:nvSpPr>
          <p:cNvPr id="14" name="Callout: Line with Accent Bar 13">
            <a:extLst>
              <a:ext uri="{FF2B5EF4-FFF2-40B4-BE49-F238E27FC236}">
                <a16:creationId xmlns:a16="http://schemas.microsoft.com/office/drawing/2014/main" id="{76782083-58D9-4ADF-914D-5FE29ECEE793}"/>
              </a:ext>
            </a:extLst>
          </p:cNvPr>
          <p:cNvSpPr/>
          <p:nvPr/>
        </p:nvSpPr>
        <p:spPr>
          <a:xfrm>
            <a:off x="4114357" y="3332696"/>
            <a:ext cx="7850333" cy="1200329"/>
          </a:xfrm>
          <a:prstGeom prst="accentCallout1">
            <a:avLst>
              <a:gd name="adj1" fmla="val 17195"/>
              <a:gd name="adj2" fmla="val -2162"/>
              <a:gd name="adj3" fmla="val 36636"/>
              <a:gd name="adj4" fmla="val -995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endParaRPr lang="tr-TR" b="1">
              <a:solidFill>
                <a:schemeClr val="tx1"/>
              </a:solidFill>
            </a:endParaRPr>
          </a:p>
        </p:txBody>
      </p:sp>
      <p:sp>
        <p:nvSpPr>
          <p:cNvPr id="15" name="TextBox 14">
            <a:extLst>
              <a:ext uri="{FF2B5EF4-FFF2-40B4-BE49-F238E27FC236}">
                <a16:creationId xmlns:a16="http://schemas.microsoft.com/office/drawing/2014/main" id="{5CB9DA9E-C5C8-4B4F-93D9-DF478D83E144}"/>
              </a:ext>
            </a:extLst>
          </p:cNvPr>
          <p:cNvSpPr txBox="1"/>
          <p:nvPr/>
        </p:nvSpPr>
        <p:spPr>
          <a:xfrm>
            <a:off x="4183655" y="3180226"/>
            <a:ext cx="7697907" cy="1908215"/>
          </a:xfrm>
          <a:prstGeom prst="rect">
            <a:avLst/>
          </a:prstGeom>
          <a:noFill/>
        </p:spPr>
        <p:txBody>
          <a:bodyPr wrap="square" lIns="91440" tIns="45720" rIns="91440" bIns="45720" rtlCol="0" anchor="t">
            <a:spAutoFit/>
          </a:bodyPr>
          <a:lstStyle/>
          <a:p>
            <a:pPr marL="342900" lvl="1" indent="-342900">
              <a:spcAft>
                <a:spcPts val="600"/>
              </a:spcAft>
              <a:buFont typeface="+mj-lt"/>
              <a:buAutoNum type="arabicPeriod"/>
            </a:pPr>
            <a:r>
              <a:rPr lang="tr-TR" err="1">
                <a:ea typeface="+mn-lt"/>
                <a:cs typeface="+mn-lt"/>
              </a:rPr>
              <a:t>Strengthen</a:t>
            </a:r>
            <a:r>
              <a:rPr lang="tr-TR">
                <a:ea typeface="+mn-lt"/>
                <a:cs typeface="+mn-lt"/>
              </a:rPr>
              <a:t> </a:t>
            </a:r>
            <a:r>
              <a:rPr lang="tr-TR" err="1">
                <a:ea typeface="+mn-lt"/>
                <a:cs typeface="+mn-lt"/>
              </a:rPr>
              <a:t>linkages</a:t>
            </a:r>
            <a:r>
              <a:rPr lang="tr-TR">
                <a:ea typeface="+mn-lt"/>
                <a:cs typeface="+mn-lt"/>
              </a:rPr>
              <a:t> </a:t>
            </a:r>
            <a:r>
              <a:rPr lang="tr-TR" err="1">
                <a:ea typeface="+mn-lt"/>
                <a:cs typeface="+mn-lt"/>
              </a:rPr>
              <a:t>with</a:t>
            </a:r>
            <a:r>
              <a:rPr lang="tr-TR">
                <a:ea typeface="+mn-lt"/>
                <a:cs typeface="+mn-lt"/>
              </a:rPr>
              <a:t> </a:t>
            </a:r>
            <a:r>
              <a:rPr lang="tr-TR" err="1">
                <a:ea typeface="+mn-lt"/>
                <a:cs typeface="+mn-lt"/>
              </a:rPr>
              <a:t>existing</a:t>
            </a:r>
            <a:r>
              <a:rPr lang="tr-TR">
                <a:ea typeface="+mn-lt"/>
                <a:cs typeface="+mn-lt"/>
              </a:rPr>
              <a:t> </a:t>
            </a:r>
            <a:r>
              <a:rPr lang="tr-TR" err="1">
                <a:ea typeface="+mn-lt"/>
                <a:cs typeface="+mn-lt"/>
              </a:rPr>
              <a:t>social</a:t>
            </a:r>
            <a:r>
              <a:rPr lang="tr-TR">
                <a:ea typeface="+mn-lt"/>
                <a:cs typeface="+mn-lt"/>
              </a:rPr>
              <a:t> </a:t>
            </a:r>
            <a:r>
              <a:rPr lang="tr-TR" err="1">
                <a:ea typeface="+mn-lt"/>
                <a:cs typeface="+mn-lt"/>
              </a:rPr>
              <a:t>protection</a:t>
            </a:r>
            <a:r>
              <a:rPr lang="tr-TR">
                <a:ea typeface="+mn-lt"/>
                <a:cs typeface="+mn-lt"/>
              </a:rPr>
              <a:t> </a:t>
            </a:r>
            <a:r>
              <a:rPr lang="tr-TR" err="1">
                <a:ea typeface="+mn-lt"/>
                <a:cs typeface="+mn-lt"/>
              </a:rPr>
              <a:t>programmes</a:t>
            </a:r>
            <a:r>
              <a:rPr lang="tr-TR">
                <a:ea typeface="+mn-lt"/>
                <a:cs typeface="+mn-lt"/>
              </a:rPr>
              <a:t> </a:t>
            </a:r>
            <a:r>
              <a:rPr lang="en-US">
                <a:ea typeface="+mn-lt"/>
                <a:cs typeface="+mn-lt"/>
              </a:rPr>
              <a:t>to</a:t>
            </a:r>
            <a:r>
              <a:rPr lang="tr-TR">
                <a:ea typeface="+mn-lt"/>
                <a:cs typeface="+mn-lt"/>
              </a:rPr>
              <a:t> </a:t>
            </a:r>
            <a:r>
              <a:rPr lang="tr-TR" err="1">
                <a:ea typeface="+mn-lt"/>
                <a:cs typeface="+mn-lt"/>
              </a:rPr>
              <a:t>support</a:t>
            </a:r>
            <a:r>
              <a:rPr lang="tr-TR">
                <a:ea typeface="+mn-lt"/>
                <a:cs typeface="+mn-lt"/>
              </a:rPr>
              <a:t> </a:t>
            </a:r>
            <a:r>
              <a:rPr lang="tr-TR" err="1">
                <a:ea typeface="+mn-lt"/>
                <a:cs typeface="+mn-lt"/>
              </a:rPr>
              <a:t>vulnerable</a:t>
            </a:r>
            <a:r>
              <a:rPr lang="tr-TR">
                <a:ea typeface="+mn-lt"/>
                <a:cs typeface="+mn-lt"/>
              </a:rPr>
              <a:t> </a:t>
            </a:r>
            <a:r>
              <a:rPr lang="tr-TR" err="1">
                <a:ea typeface="+mn-lt"/>
                <a:cs typeface="+mn-lt"/>
              </a:rPr>
              <a:t>adolescents</a:t>
            </a:r>
            <a:r>
              <a:rPr lang="tr-TR">
                <a:ea typeface="+mn-lt"/>
                <a:cs typeface="+mn-lt"/>
              </a:rPr>
              <a:t> </a:t>
            </a:r>
            <a:r>
              <a:rPr lang="tr-TR" err="1">
                <a:ea typeface="+mn-lt"/>
                <a:cs typeface="+mn-lt"/>
              </a:rPr>
              <a:t>and</a:t>
            </a:r>
            <a:r>
              <a:rPr lang="tr-TR">
                <a:ea typeface="+mn-lt"/>
                <a:cs typeface="+mn-lt"/>
              </a:rPr>
              <a:t> </a:t>
            </a:r>
            <a:r>
              <a:rPr lang="tr-TR" err="1">
                <a:ea typeface="+mn-lt"/>
                <a:cs typeface="+mn-lt"/>
              </a:rPr>
              <a:t>their</a:t>
            </a:r>
            <a:r>
              <a:rPr lang="tr-TR">
                <a:ea typeface="+mn-lt"/>
                <a:cs typeface="+mn-lt"/>
              </a:rPr>
              <a:t> </a:t>
            </a:r>
            <a:r>
              <a:rPr lang="tr-TR" err="1">
                <a:ea typeface="+mn-lt"/>
                <a:cs typeface="+mn-lt"/>
              </a:rPr>
              <a:t>families</a:t>
            </a:r>
            <a:r>
              <a:rPr lang="tr-TR">
                <a:ea typeface="+mn-lt"/>
                <a:cs typeface="+mn-lt"/>
              </a:rPr>
              <a:t> </a:t>
            </a:r>
            <a:r>
              <a:rPr lang="tr-TR" b="1">
                <a:ea typeface="+mn-lt"/>
                <a:cs typeface="+mn-lt"/>
              </a:rPr>
              <a:t>(</a:t>
            </a:r>
            <a:r>
              <a:rPr lang="tr-TR" b="1" err="1">
                <a:ea typeface="+mn-lt"/>
                <a:cs typeface="+mn-lt"/>
              </a:rPr>
              <a:t>MoNE</a:t>
            </a:r>
            <a:r>
              <a:rPr lang="tr-TR" b="1">
                <a:ea typeface="+mn-lt"/>
                <a:cs typeface="+mn-lt"/>
              </a:rPr>
              <a:t>; </a:t>
            </a:r>
            <a:r>
              <a:rPr lang="tr-TR" b="1" err="1">
                <a:ea typeface="+mn-lt"/>
                <a:cs typeface="+mn-lt"/>
              </a:rPr>
              <a:t>MoFSS</a:t>
            </a:r>
            <a:r>
              <a:rPr lang="tr-TR" b="1">
                <a:ea typeface="+mn-lt"/>
                <a:cs typeface="+mn-lt"/>
              </a:rPr>
              <a:t>)</a:t>
            </a:r>
            <a:endParaRPr lang="tr-TR">
              <a:ea typeface="+mn-lt"/>
              <a:cs typeface="+mn-lt"/>
            </a:endParaRPr>
          </a:p>
          <a:p>
            <a:pPr marL="342900" lvl="1" indent="-342900">
              <a:spcAft>
                <a:spcPts val="600"/>
              </a:spcAft>
              <a:buFont typeface="+mj-lt"/>
              <a:buAutoNum type="arabicPeriod"/>
            </a:pPr>
            <a:r>
              <a:rPr lang="tr-TR" err="1">
                <a:ea typeface="+mn-lt"/>
                <a:cs typeface="+mn-lt"/>
              </a:rPr>
              <a:t>Support</a:t>
            </a:r>
            <a:r>
              <a:rPr lang="tr-TR">
                <a:ea typeface="+mn-lt"/>
                <a:cs typeface="+mn-lt"/>
              </a:rPr>
              <a:t>  </a:t>
            </a:r>
            <a:r>
              <a:rPr lang="en-US">
                <a:ea typeface="+mn-lt"/>
                <a:cs typeface="+mn-lt"/>
              </a:rPr>
              <a:t>referral mechanism </a:t>
            </a:r>
            <a:r>
              <a:rPr lang="tr-TR" err="1">
                <a:ea typeface="+mn-lt"/>
                <a:cs typeface="+mn-lt"/>
              </a:rPr>
              <a:t>for</a:t>
            </a:r>
            <a:r>
              <a:rPr lang="tr-TR">
                <a:ea typeface="+mn-lt"/>
                <a:cs typeface="+mn-lt"/>
              </a:rPr>
              <a:t> </a:t>
            </a:r>
            <a:r>
              <a:rPr lang="en-US">
                <a:ea typeface="+mn-lt"/>
                <a:cs typeface="+mn-lt"/>
              </a:rPr>
              <a:t>adolescents</a:t>
            </a:r>
            <a:r>
              <a:rPr lang="tr-TR">
                <a:ea typeface="+mn-lt"/>
                <a:cs typeface="+mn-lt"/>
              </a:rPr>
              <a:t> </a:t>
            </a:r>
            <a:r>
              <a:rPr lang="tr-TR" err="1">
                <a:ea typeface="+mn-lt"/>
                <a:cs typeface="+mn-lt"/>
              </a:rPr>
              <a:t>transition</a:t>
            </a:r>
            <a:r>
              <a:rPr lang="en-US" err="1">
                <a:ea typeface="+mn-lt"/>
                <a:cs typeface="+mn-lt"/>
              </a:rPr>
              <a:t>ing</a:t>
            </a:r>
            <a:r>
              <a:rPr lang="en-US">
                <a:ea typeface="+mn-lt"/>
                <a:cs typeface="+mn-lt"/>
              </a:rPr>
              <a:t> </a:t>
            </a:r>
            <a:r>
              <a:rPr lang="tr-TR" err="1">
                <a:ea typeface="+mn-lt"/>
                <a:cs typeface="+mn-lt"/>
              </a:rPr>
              <a:t>back</a:t>
            </a:r>
            <a:r>
              <a:rPr lang="tr-TR">
                <a:ea typeface="+mn-lt"/>
                <a:cs typeface="+mn-lt"/>
              </a:rPr>
              <a:t> </a:t>
            </a:r>
            <a:r>
              <a:rPr lang="en-US">
                <a:ea typeface="+mn-lt"/>
                <a:cs typeface="+mn-lt"/>
              </a:rPr>
              <a:t>in</a:t>
            </a:r>
            <a:r>
              <a:rPr lang="tr-TR" err="1">
                <a:ea typeface="+mn-lt"/>
                <a:cs typeface="+mn-lt"/>
              </a:rPr>
              <a:t>to</a:t>
            </a:r>
            <a:r>
              <a:rPr lang="tr-TR">
                <a:ea typeface="+mn-lt"/>
                <a:cs typeface="+mn-lt"/>
              </a:rPr>
              <a:t> </a:t>
            </a:r>
            <a:r>
              <a:rPr lang="tr-TR" err="1">
                <a:ea typeface="+mn-lt"/>
                <a:cs typeface="+mn-lt"/>
              </a:rPr>
              <a:t>the</a:t>
            </a:r>
            <a:r>
              <a:rPr lang="tr-TR">
                <a:ea typeface="+mn-lt"/>
                <a:cs typeface="+mn-lt"/>
              </a:rPr>
              <a:t> </a:t>
            </a:r>
            <a:r>
              <a:rPr lang="tr-TR" err="1">
                <a:ea typeface="+mn-lt"/>
                <a:cs typeface="+mn-lt"/>
              </a:rPr>
              <a:t>formal</a:t>
            </a:r>
            <a:r>
              <a:rPr lang="tr-TR">
                <a:ea typeface="+mn-lt"/>
                <a:cs typeface="+mn-lt"/>
              </a:rPr>
              <a:t> </a:t>
            </a:r>
            <a:r>
              <a:rPr lang="tr-TR" err="1">
                <a:ea typeface="+mn-lt"/>
                <a:cs typeface="+mn-lt"/>
              </a:rPr>
              <a:t>education</a:t>
            </a:r>
            <a:r>
              <a:rPr lang="tr-TR">
                <a:ea typeface="+mn-lt"/>
                <a:cs typeface="+mn-lt"/>
              </a:rPr>
              <a:t> </a:t>
            </a:r>
            <a:r>
              <a:rPr lang="tr-TR" err="1">
                <a:ea typeface="+mn-lt"/>
                <a:cs typeface="+mn-lt"/>
              </a:rPr>
              <a:t>system</a:t>
            </a:r>
            <a:r>
              <a:rPr lang="tr-TR">
                <a:ea typeface="+mn-lt"/>
                <a:cs typeface="+mn-lt"/>
              </a:rPr>
              <a:t> </a:t>
            </a:r>
            <a:r>
              <a:rPr lang="tr-TR" b="1">
                <a:ea typeface="+mn-lt"/>
                <a:cs typeface="+mn-lt"/>
              </a:rPr>
              <a:t>(</a:t>
            </a:r>
            <a:r>
              <a:rPr lang="tr-TR" b="1" err="1">
                <a:ea typeface="+mn-lt"/>
                <a:cs typeface="+mn-lt"/>
              </a:rPr>
              <a:t>MoNE</a:t>
            </a:r>
            <a:r>
              <a:rPr lang="tr-TR" b="1">
                <a:ea typeface="+mn-lt"/>
                <a:cs typeface="+mn-lt"/>
              </a:rPr>
              <a:t>; </a:t>
            </a:r>
            <a:r>
              <a:rPr lang="tr-TR" b="1" err="1">
                <a:ea typeface="+mn-lt"/>
                <a:cs typeface="+mn-lt"/>
              </a:rPr>
              <a:t>MoFSS</a:t>
            </a:r>
            <a:r>
              <a:rPr lang="tr-TR" b="1">
                <a:ea typeface="+mn-lt"/>
                <a:cs typeface="+mn-lt"/>
              </a:rPr>
              <a:t>; </a:t>
            </a:r>
            <a:r>
              <a:rPr lang="tr-TR" b="1" err="1">
                <a:ea typeface="+mn-lt"/>
                <a:cs typeface="+mn-lt"/>
              </a:rPr>
              <a:t>MoYS</a:t>
            </a:r>
            <a:r>
              <a:rPr lang="tr-TR" b="1">
                <a:ea typeface="+mn-lt"/>
                <a:cs typeface="+mn-lt"/>
              </a:rPr>
              <a:t>; TRC; ASAM; STL; </a:t>
            </a:r>
            <a:r>
              <a:rPr lang="tr-TR" b="1" err="1">
                <a:ea typeface="+mn-lt"/>
                <a:cs typeface="+mn-lt"/>
              </a:rPr>
              <a:t>Municipalities</a:t>
            </a:r>
            <a:r>
              <a:rPr lang="tr-TR" b="1">
                <a:ea typeface="+mn-lt"/>
                <a:cs typeface="+mn-lt"/>
              </a:rPr>
              <a:t>)</a:t>
            </a:r>
          </a:p>
          <a:p>
            <a:pPr marL="342900" lvl="1" indent="-342900">
              <a:spcAft>
                <a:spcPts val="600"/>
              </a:spcAft>
              <a:buFont typeface="+mj-lt"/>
              <a:buAutoNum type="arabicPeriod"/>
            </a:pPr>
            <a:endParaRPr lang="tr-TR">
              <a:ea typeface="+mn-lt"/>
              <a:cs typeface="+mn-lt"/>
            </a:endParaRPr>
          </a:p>
        </p:txBody>
      </p:sp>
      <p:sp>
        <p:nvSpPr>
          <p:cNvPr id="16" name="Callout: Line with Accent Bar 15">
            <a:extLst>
              <a:ext uri="{FF2B5EF4-FFF2-40B4-BE49-F238E27FC236}">
                <a16:creationId xmlns:a16="http://schemas.microsoft.com/office/drawing/2014/main" id="{09E00F15-5039-403A-A375-2D98E0EDA3E2}"/>
              </a:ext>
            </a:extLst>
          </p:cNvPr>
          <p:cNvSpPr/>
          <p:nvPr/>
        </p:nvSpPr>
        <p:spPr>
          <a:xfrm>
            <a:off x="4114356" y="5187414"/>
            <a:ext cx="7850333" cy="842324"/>
          </a:xfrm>
          <a:prstGeom prst="accentCallout1">
            <a:avLst>
              <a:gd name="adj1" fmla="val 17195"/>
              <a:gd name="adj2" fmla="val -2162"/>
              <a:gd name="adj3" fmla="val 36636"/>
              <a:gd name="adj4" fmla="val -995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endParaRPr lang="tr-TR" b="1">
              <a:solidFill>
                <a:schemeClr val="tx1"/>
              </a:solidFill>
            </a:endParaRPr>
          </a:p>
        </p:txBody>
      </p:sp>
      <p:sp>
        <p:nvSpPr>
          <p:cNvPr id="17" name="TextBox 16">
            <a:extLst>
              <a:ext uri="{FF2B5EF4-FFF2-40B4-BE49-F238E27FC236}">
                <a16:creationId xmlns:a16="http://schemas.microsoft.com/office/drawing/2014/main" id="{26C4647A-2C50-4970-808E-9B983D25EC36}"/>
              </a:ext>
            </a:extLst>
          </p:cNvPr>
          <p:cNvSpPr txBox="1"/>
          <p:nvPr/>
        </p:nvSpPr>
        <p:spPr>
          <a:xfrm>
            <a:off x="4114356" y="5187413"/>
            <a:ext cx="7697907" cy="1000274"/>
          </a:xfrm>
          <a:prstGeom prst="rect">
            <a:avLst/>
          </a:prstGeom>
          <a:noFill/>
        </p:spPr>
        <p:txBody>
          <a:bodyPr wrap="square" rtlCol="0">
            <a:spAutoFit/>
          </a:bodyPr>
          <a:lstStyle/>
          <a:p>
            <a:pPr marL="342900" lvl="1" indent="-342900">
              <a:spcAft>
                <a:spcPts val="600"/>
              </a:spcAft>
              <a:buFont typeface="+mj-lt"/>
              <a:buAutoNum type="arabicPeriod"/>
            </a:pPr>
            <a:r>
              <a:rPr lang="tr-TR">
                <a:ea typeface="+mn-lt"/>
                <a:cs typeface="+mn-lt"/>
              </a:rPr>
              <a:t>Advocate to strengthen and develop inclusive education policies and support for improved coordination mechanisms </a:t>
            </a:r>
            <a:r>
              <a:rPr lang="tr-TR" b="1">
                <a:ea typeface="+mn-lt"/>
                <a:cs typeface="+mn-lt"/>
              </a:rPr>
              <a:t>(MoNE)</a:t>
            </a:r>
          </a:p>
          <a:p>
            <a:pPr marL="342900" indent="-342900">
              <a:spcAft>
                <a:spcPts val="600"/>
              </a:spcAft>
              <a:buFont typeface="+mj-lt"/>
              <a:buAutoNum type="arabicPeriod"/>
            </a:pPr>
            <a:endParaRPr lang="en-US">
              <a:ea typeface="+mn-lt"/>
              <a:cs typeface="+mn-lt"/>
            </a:endParaRPr>
          </a:p>
        </p:txBody>
      </p:sp>
    </p:spTree>
    <p:extLst>
      <p:ext uri="{BB962C8B-B14F-4D97-AF65-F5344CB8AC3E}">
        <p14:creationId xmlns:p14="http://schemas.microsoft.com/office/powerpoint/2010/main" val="3139534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77B43-7FA9-41D6-86D1-3619F800083B}"/>
              </a:ext>
            </a:extLst>
          </p:cNvPr>
          <p:cNvSpPr>
            <a:spLocks noGrp="1"/>
          </p:cNvSpPr>
          <p:nvPr>
            <p:ph type="title"/>
          </p:nvPr>
        </p:nvSpPr>
        <p:spPr>
          <a:xfrm>
            <a:off x="440422" y="0"/>
            <a:ext cx="10515600" cy="929419"/>
          </a:xfrm>
        </p:spPr>
        <p:txBody>
          <a:bodyPr>
            <a:normAutofit/>
          </a:bodyPr>
          <a:lstStyle/>
          <a:p>
            <a:r>
              <a:rPr lang="tr-TR" altLang="en-US" sz="3200" b="1">
                <a:solidFill>
                  <a:srgbClr val="00B0F0"/>
                </a:solidFill>
              </a:rPr>
              <a:t>Outcome</a:t>
            </a:r>
            <a:r>
              <a:rPr lang="en-US" altLang="en-US" sz="3200" b="1">
                <a:solidFill>
                  <a:srgbClr val="00B0F0"/>
                </a:solidFill>
              </a:rPr>
              <a:t> 2</a:t>
            </a:r>
            <a:r>
              <a:rPr lang="tr-TR" altLang="en-US" sz="3200" b="1">
                <a:solidFill>
                  <a:srgbClr val="00B0F0"/>
                </a:solidFill>
              </a:rPr>
              <a:t> Priorities</a:t>
            </a:r>
            <a:r>
              <a:rPr lang="en-US" altLang="en-US" sz="3200" b="1">
                <a:solidFill>
                  <a:srgbClr val="00B0F0"/>
                </a:solidFill>
              </a:rPr>
              <a:t> and Workplan Focus</a:t>
            </a:r>
            <a:r>
              <a:rPr lang="tr-TR" altLang="en-US" sz="3200" b="1">
                <a:solidFill>
                  <a:srgbClr val="00B0F0"/>
                </a:solidFill>
              </a:rPr>
              <a:t> </a:t>
            </a:r>
            <a:endParaRPr lang="en-US" sz="3200"/>
          </a:p>
        </p:txBody>
      </p:sp>
      <p:pic>
        <p:nvPicPr>
          <p:cNvPr id="4" name="Picture 3">
            <a:extLst>
              <a:ext uri="{FF2B5EF4-FFF2-40B4-BE49-F238E27FC236}">
                <a16:creationId xmlns:a16="http://schemas.microsoft.com/office/drawing/2014/main" id="{630191F6-792F-49B2-9E5A-360943EA67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422" y="6322955"/>
            <a:ext cx="534003" cy="341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070FA443-FBE2-4642-858A-BBB5E1CBD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8865" y="6356350"/>
            <a:ext cx="1063400" cy="27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52AAE6D-8D0E-4043-B6EE-7D7BDBB33524}"/>
              </a:ext>
            </a:extLst>
          </p:cNvPr>
          <p:cNvSpPr txBox="1"/>
          <p:nvPr/>
        </p:nvSpPr>
        <p:spPr>
          <a:xfrm>
            <a:off x="707423" y="1343864"/>
            <a:ext cx="2511175" cy="1200329"/>
          </a:xfrm>
          <a:prstGeom prst="rect">
            <a:avLst/>
          </a:prstGeom>
          <a:solidFill>
            <a:schemeClr val="bg1">
              <a:lumMod val="95000"/>
            </a:schemeClr>
          </a:solidFill>
          <a:effectLst>
            <a:outerShdw blurRad="50800" dist="38100" dir="8100000" algn="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ea typeface="+mn-lt"/>
                <a:cs typeface="+mn-lt"/>
              </a:rPr>
              <a:t>Skills development for adolescents and young people </a:t>
            </a:r>
            <a:endParaRPr lang="en-US"/>
          </a:p>
          <a:p>
            <a:endParaRPr lang="en-US"/>
          </a:p>
        </p:txBody>
      </p:sp>
      <p:sp>
        <p:nvSpPr>
          <p:cNvPr id="7" name="TextBox 6">
            <a:extLst>
              <a:ext uri="{FF2B5EF4-FFF2-40B4-BE49-F238E27FC236}">
                <a16:creationId xmlns:a16="http://schemas.microsoft.com/office/drawing/2014/main" id="{FFFC86F5-C782-4F6D-9929-BA38107ECA3D}"/>
              </a:ext>
            </a:extLst>
          </p:cNvPr>
          <p:cNvSpPr txBox="1"/>
          <p:nvPr/>
        </p:nvSpPr>
        <p:spPr>
          <a:xfrm>
            <a:off x="707422" y="3066715"/>
            <a:ext cx="2511175" cy="1200329"/>
          </a:xfrm>
          <a:prstGeom prst="rect">
            <a:avLst/>
          </a:prstGeom>
          <a:solidFill>
            <a:schemeClr val="bg1">
              <a:lumMod val="95000"/>
            </a:schemeClr>
          </a:solidFill>
          <a:effectLst>
            <a:outerShdw blurRad="50800" dist="38100" dir="8100000" algn="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lIns="91440" tIns="45720" rIns="91440" bIns="45720" rtlCol="0" anchor="t">
            <a:spAutoFit/>
          </a:bodyPr>
          <a:lstStyle/>
          <a:p>
            <a:r>
              <a:rPr lang="en-US">
                <a:ea typeface="+mn-lt"/>
                <a:cs typeface="+mn-lt"/>
              </a:rPr>
              <a:t>Reimagine Education </a:t>
            </a:r>
          </a:p>
          <a:p>
            <a:endParaRPr lang="en-US">
              <a:ea typeface="+mn-lt"/>
              <a:cs typeface="+mn-lt"/>
            </a:endParaRPr>
          </a:p>
          <a:p>
            <a:endParaRPr lang="en-US">
              <a:ea typeface="+mn-lt"/>
              <a:cs typeface="+mn-lt"/>
            </a:endParaRPr>
          </a:p>
          <a:p>
            <a:endParaRPr lang="en-US">
              <a:ea typeface="+mn-lt"/>
              <a:cs typeface="+mn-lt"/>
            </a:endParaRPr>
          </a:p>
        </p:txBody>
      </p:sp>
      <p:sp>
        <p:nvSpPr>
          <p:cNvPr id="9" name="TextBox 8">
            <a:extLst>
              <a:ext uri="{FF2B5EF4-FFF2-40B4-BE49-F238E27FC236}">
                <a16:creationId xmlns:a16="http://schemas.microsoft.com/office/drawing/2014/main" id="{41E40B0F-6D93-4463-9A3A-04A993458301}"/>
              </a:ext>
            </a:extLst>
          </p:cNvPr>
          <p:cNvSpPr txBox="1"/>
          <p:nvPr/>
        </p:nvSpPr>
        <p:spPr>
          <a:xfrm>
            <a:off x="707422" y="4893521"/>
            <a:ext cx="2511175" cy="1200329"/>
          </a:xfrm>
          <a:prstGeom prst="rect">
            <a:avLst/>
          </a:prstGeom>
          <a:solidFill>
            <a:schemeClr val="bg1">
              <a:lumMod val="95000"/>
            </a:schemeClr>
          </a:solidFill>
          <a:effectLst>
            <a:outerShdw blurRad="50800" dist="38100" dir="8100000" algn="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ea typeface="+mn-lt"/>
                <a:cs typeface="+mn-lt"/>
              </a:rPr>
              <a:t>Alternative learning pathways </a:t>
            </a:r>
          </a:p>
          <a:p>
            <a:endParaRPr lang="en-US">
              <a:ea typeface="+mn-lt"/>
              <a:cs typeface="+mn-lt"/>
            </a:endParaRPr>
          </a:p>
          <a:p>
            <a:endParaRPr lang="en-US">
              <a:ea typeface="+mn-lt"/>
              <a:cs typeface="+mn-lt"/>
            </a:endParaRPr>
          </a:p>
        </p:txBody>
      </p:sp>
      <p:sp>
        <p:nvSpPr>
          <p:cNvPr id="11" name="Content Placeholder 7">
            <a:extLst>
              <a:ext uri="{FF2B5EF4-FFF2-40B4-BE49-F238E27FC236}">
                <a16:creationId xmlns:a16="http://schemas.microsoft.com/office/drawing/2014/main" id="{B8D3DCDD-9739-4BD1-A388-4CE5F4A95899}"/>
              </a:ext>
            </a:extLst>
          </p:cNvPr>
          <p:cNvSpPr txBox="1">
            <a:spLocks/>
          </p:cNvSpPr>
          <p:nvPr/>
        </p:nvSpPr>
        <p:spPr>
          <a:xfrm>
            <a:off x="542909" y="878352"/>
            <a:ext cx="9174527" cy="46551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a:t>O</a:t>
            </a:r>
            <a:r>
              <a:rPr lang="en-US" sz="2000" b="1">
                <a:ea typeface="+mn-lt"/>
                <a:cs typeface="+mn-lt"/>
              </a:rPr>
              <a:t>utput 2.2 Key </a:t>
            </a:r>
            <a:r>
              <a:rPr lang="en-US" sz="2000" b="1"/>
              <a:t>Priorities</a:t>
            </a:r>
            <a:r>
              <a:rPr lang="en-US" sz="2000" b="1">
                <a:ea typeface="+mn-lt"/>
                <a:cs typeface="+mn-lt"/>
              </a:rPr>
              <a:t>                            Workplan Focus</a:t>
            </a:r>
          </a:p>
        </p:txBody>
      </p:sp>
      <p:sp>
        <p:nvSpPr>
          <p:cNvPr id="12" name="Callout: Line with Accent Bar 11">
            <a:extLst>
              <a:ext uri="{FF2B5EF4-FFF2-40B4-BE49-F238E27FC236}">
                <a16:creationId xmlns:a16="http://schemas.microsoft.com/office/drawing/2014/main" id="{47F8366D-2566-413C-B704-C22445546399}"/>
              </a:ext>
            </a:extLst>
          </p:cNvPr>
          <p:cNvSpPr/>
          <p:nvPr/>
        </p:nvSpPr>
        <p:spPr>
          <a:xfrm>
            <a:off x="4114358" y="1343864"/>
            <a:ext cx="7850333" cy="1293319"/>
          </a:xfrm>
          <a:prstGeom prst="accentCallout1">
            <a:avLst>
              <a:gd name="adj1" fmla="val 17195"/>
              <a:gd name="adj2" fmla="val -2162"/>
              <a:gd name="adj3" fmla="val 36636"/>
              <a:gd name="adj4" fmla="val -995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endParaRPr lang="tr-TR" b="1">
              <a:solidFill>
                <a:schemeClr val="tx1"/>
              </a:solidFill>
            </a:endParaRPr>
          </a:p>
        </p:txBody>
      </p:sp>
      <p:sp>
        <p:nvSpPr>
          <p:cNvPr id="13" name="TextBox 12">
            <a:extLst>
              <a:ext uri="{FF2B5EF4-FFF2-40B4-BE49-F238E27FC236}">
                <a16:creationId xmlns:a16="http://schemas.microsoft.com/office/drawing/2014/main" id="{AC22A712-7B32-4FD5-BE0C-43B4CE207262}"/>
              </a:ext>
            </a:extLst>
          </p:cNvPr>
          <p:cNvSpPr txBox="1"/>
          <p:nvPr/>
        </p:nvSpPr>
        <p:spPr>
          <a:xfrm>
            <a:off x="4114358" y="1213366"/>
            <a:ext cx="7958372" cy="2339102"/>
          </a:xfrm>
          <a:prstGeom prst="rect">
            <a:avLst/>
          </a:prstGeom>
          <a:noFill/>
        </p:spPr>
        <p:txBody>
          <a:bodyPr wrap="square" lIns="91440" tIns="45720" rIns="91440" bIns="45720" rtlCol="0" anchor="t">
            <a:spAutoFit/>
          </a:bodyPr>
          <a:lstStyle/>
          <a:p>
            <a:pPr marL="342900" indent="-342900">
              <a:spcAft>
                <a:spcPts val="600"/>
              </a:spcAft>
              <a:buFont typeface="+mj-lt"/>
              <a:buAutoNum type="arabicPeriod"/>
            </a:pPr>
            <a:r>
              <a:rPr lang="en-US">
                <a:ea typeface="+mn-lt"/>
                <a:cs typeface="+mn-lt"/>
              </a:rPr>
              <a:t>Development of a harmonized approach (national standards) to skills development </a:t>
            </a:r>
            <a:r>
              <a:rPr lang="en-US" b="1">
                <a:ea typeface="+mn-lt"/>
                <a:cs typeface="+mn-lt"/>
              </a:rPr>
              <a:t>(</a:t>
            </a:r>
            <a:r>
              <a:rPr lang="en-US" b="1" err="1">
                <a:ea typeface="+mn-lt"/>
                <a:cs typeface="+mn-lt"/>
              </a:rPr>
              <a:t>MoNE</a:t>
            </a:r>
            <a:r>
              <a:rPr lang="en-US" b="1">
                <a:ea typeface="+mn-lt"/>
                <a:cs typeface="+mn-lt"/>
              </a:rPr>
              <a:t>, </a:t>
            </a:r>
            <a:r>
              <a:rPr lang="en-US" b="1" err="1">
                <a:ea typeface="+mn-lt"/>
                <a:cs typeface="+mn-lt"/>
              </a:rPr>
              <a:t>MoYS</a:t>
            </a:r>
            <a:r>
              <a:rPr lang="en-US" b="1">
                <a:ea typeface="+mn-lt"/>
                <a:cs typeface="+mn-lt"/>
              </a:rPr>
              <a:t>)</a:t>
            </a:r>
          </a:p>
          <a:p>
            <a:pPr marL="342900" indent="-342900">
              <a:spcAft>
                <a:spcPts val="600"/>
              </a:spcAft>
              <a:buAutoNum type="arabicPeriod"/>
            </a:pPr>
            <a:r>
              <a:rPr lang="en-US">
                <a:ea typeface="+mn-lt"/>
                <a:cs typeface="+mn-lt"/>
              </a:rPr>
              <a:t>Using social innovations to build adolescent skills and promote social cohesion </a:t>
            </a:r>
            <a:r>
              <a:rPr lang="en-US" b="1">
                <a:ea typeface="+mn-lt"/>
                <a:cs typeface="+mn-lt"/>
              </a:rPr>
              <a:t>(</a:t>
            </a:r>
            <a:r>
              <a:rPr lang="en-US" b="1" err="1">
                <a:ea typeface="+mn-lt"/>
                <a:cs typeface="+mn-lt"/>
              </a:rPr>
              <a:t>MoYS</a:t>
            </a:r>
            <a:r>
              <a:rPr lang="en-US" b="1">
                <a:ea typeface="+mn-lt"/>
                <a:cs typeface="+mn-lt"/>
              </a:rPr>
              <a:t>, YSF, IYSA, Genc </a:t>
            </a:r>
            <a:r>
              <a:rPr lang="en-US" b="1" err="1">
                <a:ea typeface="+mn-lt"/>
                <a:cs typeface="+mn-lt"/>
              </a:rPr>
              <a:t>Basari</a:t>
            </a:r>
            <a:r>
              <a:rPr lang="en-US" b="1">
                <a:ea typeface="+mn-lt"/>
                <a:cs typeface="+mn-lt"/>
              </a:rPr>
              <a:t>, TKV, GAP, Maya Foundation)</a:t>
            </a:r>
            <a:endParaRPr lang="en-US">
              <a:cs typeface="Calibri"/>
            </a:endParaRPr>
          </a:p>
          <a:p>
            <a:pPr marL="342900" indent="-342900">
              <a:spcAft>
                <a:spcPts val="600"/>
              </a:spcAft>
              <a:buFont typeface="+mj-lt"/>
              <a:buAutoNum type="arabicPeriod"/>
            </a:pPr>
            <a:r>
              <a:rPr lang="en-US">
                <a:ea typeface="+mn-lt"/>
                <a:cs typeface="+mn-lt"/>
              </a:rPr>
              <a:t>Delivery of 21st century skills training through youth centers</a:t>
            </a:r>
          </a:p>
          <a:p>
            <a:pPr>
              <a:spcAft>
                <a:spcPts val="600"/>
              </a:spcAft>
            </a:pPr>
            <a:r>
              <a:rPr lang="tr-TR" b="1"/>
              <a:t>(</a:t>
            </a:r>
            <a:r>
              <a:rPr lang="tr-TR" b="1" err="1">
                <a:ea typeface="+mn-lt"/>
                <a:cs typeface="+mn-lt"/>
              </a:rPr>
              <a:t>MoYS</a:t>
            </a:r>
            <a:r>
              <a:rPr lang="tr-TR" b="1">
                <a:ea typeface="+mn-lt"/>
                <a:cs typeface="+mn-lt"/>
              </a:rPr>
              <a:t>; TRC; ASAM; STL; YSF</a:t>
            </a:r>
            <a:r>
              <a:rPr lang="en-US" b="1">
                <a:ea typeface="+mn-lt"/>
                <a:cs typeface="+mn-lt"/>
              </a:rPr>
              <a:t>, IYSA, Genc </a:t>
            </a:r>
            <a:r>
              <a:rPr lang="en-US" b="1" err="1">
                <a:ea typeface="+mn-lt"/>
                <a:cs typeface="+mn-lt"/>
              </a:rPr>
              <a:t>Basari</a:t>
            </a:r>
            <a:r>
              <a:rPr lang="en-US" b="1">
                <a:ea typeface="+mn-lt"/>
                <a:cs typeface="+mn-lt"/>
              </a:rPr>
              <a:t>, </a:t>
            </a:r>
            <a:r>
              <a:rPr lang="tr-TR" b="1">
                <a:ea typeface="+mn-lt"/>
                <a:cs typeface="+mn-lt"/>
              </a:rPr>
              <a:t>)</a:t>
            </a:r>
            <a:r>
              <a:rPr lang="tr-TR" b="1"/>
              <a:t> </a:t>
            </a:r>
            <a:endParaRPr lang="en-US" b="1">
              <a:ea typeface="+mn-lt"/>
              <a:cs typeface="+mn-lt"/>
            </a:endParaRPr>
          </a:p>
          <a:p>
            <a:pPr marL="342900" indent="-342900">
              <a:spcAft>
                <a:spcPts val="600"/>
              </a:spcAft>
              <a:buFont typeface="+mj-lt"/>
              <a:buAutoNum type="arabicPeriod"/>
            </a:pPr>
            <a:endParaRPr lang="en-US">
              <a:ea typeface="+mn-lt"/>
              <a:cs typeface="+mn-lt"/>
            </a:endParaRPr>
          </a:p>
        </p:txBody>
      </p:sp>
      <p:sp>
        <p:nvSpPr>
          <p:cNvPr id="14" name="Callout: Line with Accent Bar 13">
            <a:extLst>
              <a:ext uri="{FF2B5EF4-FFF2-40B4-BE49-F238E27FC236}">
                <a16:creationId xmlns:a16="http://schemas.microsoft.com/office/drawing/2014/main" id="{76782083-58D9-4ADF-914D-5FE29ECEE793}"/>
              </a:ext>
            </a:extLst>
          </p:cNvPr>
          <p:cNvSpPr/>
          <p:nvPr/>
        </p:nvSpPr>
        <p:spPr>
          <a:xfrm>
            <a:off x="4114357" y="3322498"/>
            <a:ext cx="7850333" cy="999080"/>
          </a:xfrm>
          <a:prstGeom prst="accentCallout1">
            <a:avLst>
              <a:gd name="adj1" fmla="val 17195"/>
              <a:gd name="adj2" fmla="val -2162"/>
              <a:gd name="adj3" fmla="val 36636"/>
              <a:gd name="adj4" fmla="val -995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endParaRPr lang="tr-TR" b="1">
              <a:solidFill>
                <a:schemeClr val="tx1"/>
              </a:solidFill>
            </a:endParaRPr>
          </a:p>
        </p:txBody>
      </p:sp>
      <p:sp>
        <p:nvSpPr>
          <p:cNvPr id="15" name="TextBox 14">
            <a:extLst>
              <a:ext uri="{FF2B5EF4-FFF2-40B4-BE49-F238E27FC236}">
                <a16:creationId xmlns:a16="http://schemas.microsoft.com/office/drawing/2014/main" id="{5CB9DA9E-C5C8-4B4F-93D9-DF478D83E144}"/>
              </a:ext>
            </a:extLst>
          </p:cNvPr>
          <p:cNvSpPr txBox="1"/>
          <p:nvPr/>
        </p:nvSpPr>
        <p:spPr>
          <a:xfrm>
            <a:off x="4114355" y="3244073"/>
            <a:ext cx="7697907" cy="1277273"/>
          </a:xfrm>
          <a:prstGeom prst="rect">
            <a:avLst/>
          </a:prstGeom>
          <a:noFill/>
        </p:spPr>
        <p:txBody>
          <a:bodyPr wrap="square" lIns="91440" tIns="45720" rIns="91440" bIns="45720" rtlCol="0" anchor="t">
            <a:spAutoFit/>
          </a:bodyPr>
          <a:lstStyle/>
          <a:p>
            <a:pPr marL="342900" lvl="1" indent="-342900">
              <a:spcAft>
                <a:spcPts val="600"/>
              </a:spcAft>
              <a:buFont typeface="+mj-lt"/>
              <a:buAutoNum type="arabicPeriod"/>
            </a:pPr>
            <a:r>
              <a:rPr lang="en-US">
                <a:ea typeface="+mn-lt"/>
                <a:cs typeface="+mn-lt"/>
              </a:rPr>
              <a:t>Digitalized learning opportunities and IT-enabled solutions to increase adolescents’ skills, improve teaching, and enhance the effectiveness and efficiency of the education system   </a:t>
            </a:r>
          </a:p>
          <a:p>
            <a:pPr marL="0" lvl="1">
              <a:spcAft>
                <a:spcPts val="600"/>
              </a:spcAft>
            </a:pPr>
            <a:r>
              <a:rPr lang="tr-TR" b="1">
                <a:ea typeface="+mn-lt"/>
                <a:cs typeface="+mn-lt"/>
              </a:rPr>
              <a:t>(MoNE; MoYS)</a:t>
            </a:r>
            <a:endParaRPr lang="en-US" b="1">
              <a:ea typeface="+mn-lt"/>
              <a:cs typeface="+mn-lt"/>
            </a:endParaRPr>
          </a:p>
        </p:txBody>
      </p:sp>
      <p:sp>
        <p:nvSpPr>
          <p:cNvPr id="16" name="Callout: Line with Accent Bar 15">
            <a:extLst>
              <a:ext uri="{FF2B5EF4-FFF2-40B4-BE49-F238E27FC236}">
                <a16:creationId xmlns:a16="http://schemas.microsoft.com/office/drawing/2014/main" id="{09E00F15-5039-403A-A375-2D98E0EDA3E2}"/>
              </a:ext>
            </a:extLst>
          </p:cNvPr>
          <p:cNvSpPr/>
          <p:nvPr/>
        </p:nvSpPr>
        <p:spPr>
          <a:xfrm>
            <a:off x="4114356" y="4893520"/>
            <a:ext cx="7850333" cy="1136217"/>
          </a:xfrm>
          <a:prstGeom prst="accentCallout1">
            <a:avLst>
              <a:gd name="adj1" fmla="val 17195"/>
              <a:gd name="adj2" fmla="val -2162"/>
              <a:gd name="adj3" fmla="val 36636"/>
              <a:gd name="adj4" fmla="val -995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endParaRPr lang="tr-TR" b="1">
              <a:solidFill>
                <a:schemeClr val="tx1"/>
              </a:solidFill>
            </a:endParaRPr>
          </a:p>
        </p:txBody>
      </p:sp>
      <p:sp>
        <p:nvSpPr>
          <p:cNvPr id="17" name="TextBox 16">
            <a:extLst>
              <a:ext uri="{FF2B5EF4-FFF2-40B4-BE49-F238E27FC236}">
                <a16:creationId xmlns:a16="http://schemas.microsoft.com/office/drawing/2014/main" id="{26C4647A-2C50-4970-808E-9B983D25EC36}"/>
              </a:ext>
            </a:extLst>
          </p:cNvPr>
          <p:cNvSpPr txBox="1"/>
          <p:nvPr/>
        </p:nvSpPr>
        <p:spPr>
          <a:xfrm>
            <a:off x="4114355" y="4782381"/>
            <a:ext cx="7697907" cy="1708160"/>
          </a:xfrm>
          <a:prstGeom prst="rect">
            <a:avLst/>
          </a:prstGeom>
          <a:noFill/>
        </p:spPr>
        <p:txBody>
          <a:bodyPr wrap="square" lIns="91440" tIns="45720" rIns="91440" bIns="45720" rtlCol="0" anchor="t">
            <a:spAutoFit/>
          </a:bodyPr>
          <a:lstStyle/>
          <a:p>
            <a:pPr marL="342900" lvl="1" indent="-342900">
              <a:spcAft>
                <a:spcPts val="600"/>
              </a:spcAft>
              <a:buFont typeface="+mj-lt"/>
              <a:buAutoNum type="arabicPeriod"/>
            </a:pPr>
            <a:r>
              <a:rPr lang="en-US">
                <a:ea typeface="+mn-lt"/>
                <a:cs typeface="+mn-lt"/>
              </a:rPr>
              <a:t>Implementation of the Accelerated Learning Program </a:t>
            </a:r>
            <a:r>
              <a:rPr lang="en-US" b="1">
                <a:ea typeface="+mn-lt"/>
                <a:cs typeface="+mn-lt"/>
              </a:rPr>
              <a:t>(MoNE)</a:t>
            </a:r>
            <a:endParaRPr lang="en-US">
              <a:ea typeface="+mn-lt"/>
              <a:cs typeface="+mn-lt"/>
            </a:endParaRPr>
          </a:p>
          <a:p>
            <a:pPr marL="342900" lvl="1" indent="-342900">
              <a:spcAft>
                <a:spcPts val="600"/>
              </a:spcAft>
              <a:buAutoNum type="arabicPeriod"/>
            </a:pPr>
            <a:r>
              <a:rPr lang="en-US">
                <a:ea typeface="+mn-lt"/>
                <a:cs typeface="+mn-lt"/>
              </a:rPr>
              <a:t>Turkish language courses and education support programs for OOS and at-risk children</a:t>
            </a:r>
          </a:p>
          <a:p>
            <a:pPr marL="0" lvl="1">
              <a:spcAft>
                <a:spcPts val="600"/>
              </a:spcAft>
            </a:pPr>
            <a:r>
              <a:rPr lang="tr-TR" b="1">
                <a:ea typeface="+mn-lt"/>
                <a:cs typeface="+mn-lt"/>
              </a:rPr>
              <a:t>(MoNE; MoYS; TRC; ASAM; STL; Municipalities)</a:t>
            </a:r>
          </a:p>
          <a:p>
            <a:pPr marL="342900" indent="-342900">
              <a:spcAft>
                <a:spcPts val="600"/>
              </a:spcAft>
              <a:buFont typeface="+mj-lt"/>
              <a:buAutoNum type="arabicPeriod"/>
            </a:pPr>
            <a:endParaRPr lang="en-US">
              <a:ea typeface="+mn-lt"/>
              <a:cs typeface="+mn-lt"/>
            </a:endParaRPr>
          </a:p>
        </p:txBody>
      </p:sp>
    </p:spTree>
    <p:extLst>
      <p:ext uri="{BB962C8B-B14F-4D97-AF65-F5344CB8AC3E}">
        <p14:creationId xmlns:p14="http://schemas.microsoft.com/office/powerpoint/2010/main" val="3385211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77B43-7FA9-41D6-86D1-3619F800083B}"/>
              </a:ext>
            </a:extLst>
          </p:cNvPr>
          <p:cNvSpPr>
            <a:spLocks noGrp="1"/>
          </p:cNvSpPr>
          <p:nvPr>
            <p:ph type="title"/>
          </p:nvPr>
        </p:nvSpPr>
        <p:spPr>
          <a:xfrm>
            <a:off x="440422" y="0"/>
            <a:ext cx="10515600" cy="929419"/>
          </a:xfrm>
        </p:spPr>
        <p:txBody>
          <a:bodyPr>
            <a:normAutofit/>
          </a:bodyPr>
          <a:lstStyle/>
          <a:p>
            <a:r>
              <a:rPr lang="tr-TR" altLang="en-US" sz="3200" b="1">
                <a:solidFill>
                  <a:srgbClr val="00B0F0"/>
                </a:solidFill>
              </a:rPr>
              <a:t>Outcome</a:t>
            </a:r>
            <a:r>
              <a:rPr lang="en-US" altLang="en-US" sz="3200" b="1">
                <a:solidFill>
                  <a:srgbClr val="00B0F0"/>
                </a:solidFill>
              </a:rPr>
              <a:t> 2</a:t>
            </a:r>
            <a:r>
              <a:rPr lang="tr-TR" altLang="en-US" sz="3200" b="1">
                <a:solidFill>
                  <a:srgbClr val="00B0F0"/>
                </a:solidFill>
              </a:rPr>
              <a:t> Priorities</a:t>
            </a:r>
            <a:r>
              <a:rPr lang="en-US" altLang="en-US" sz="3200" b="1">
                <a:solidFill>
                  <a:srgbClr val="00B0F0"/>
                </a:solidFill>
              </a:rPr>
              <a:t> and Workplan Focus</a:t>
            </a:r>
            <a:r>
              <a:rPr lang="tr-TR" altLang="en-US" sz="3200" b="1">
                <a:solidFill>
                  <a:srgbClr val="00B0F0"/>
                </a:solidFill>
              </a:rPr>
              <a:t> </a:t>
            </a:r>
            <a:endParaRPr lang="en-US" sz="3200"/>
          </a:p>
        </p:txBody>
      </p:sp>
      <p:pic>
        <p:nvPicPr>
          <p:cNvPr id="4" name="Picture 3">
            <a:extLst>
              <a:ext uri="{FF2B5EF4-FFF2-40B4-BE49-F238E27FC236}">
                <a16:creationId xmlns:a16="http://schemas.microsoft.com/office/drawing/2014/main" id="{630191F6-792F-49B2-9E5A-360943EA67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422" y="6322955"/>
            <a:ext cx="534003" cy="341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070FA443-FBE2-4642-858A-BBB5E1CBD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8865" y="6356350"/>
            <a:ext cx="1063400" cy="27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FFFC86F5-C782-4F6D-9929-BA38107ECA3D}"/>
              </a:ext>
            </a:extLst>
          </p:cNvPr>
          <p:cNvSpPr txBox="1"/>
          <p:nvPr/>
        </p:nvSpPr>
        <p:spPr>
          <a:xfrm>
            <a:off x="707422" y="1410811"/>
            <a:ext cx="2511175" cy="1200329"/>
          </a:xfrm>
          <a:prstGeom prst="rect">
            <a:avLst/>
          </a:prstGeom>
          <a:solidFill>
            <a:schemeClr val="bg1">
              <a:lumMod val="95000"/>
            </a:schemeClr>
          </a:solidFill>
          <a:effectLst>
            <a:outerShdw blurRad="50800" dist="38100" dir="8100000" algn="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ea typeface="+mn-lt"/>
                <a:cs typeface="+mn-lt"/>
              </a:rPr>
              <a:t>Adolescents and young people's participation </a:t>
            </a:r>
          </a:p>
          <a:p>
            <a:endParaRPr lang="en-US">
              <a:ea typeface="+mn-lt"/>
              <a:cs typeface="+mn-lt"/>
            </a:endParaRPr>
          </a:p>
          <a:p>
            <a:endParaRPr lang="en-US">
              <a:ea typeface="+mn-lt"/>
              <a:cs typeface="+mn-lt"/>
            </a:endParaRPr>
          </a:p>
        </p:txBody>
      </p:sp>
      <p:sp>
        <p:nvSpPr>
          <p:cNvPr id="9" name="TextBox 8">
            <a:extLst>
              <a:ext uri="{FF2B5EF4-FFF2-40B4-BE49-F238E27FC236}">
                <a16:creationId xmlns:a16="http://schemas.microsoft.com/office/drawing/2014/main" id="{41E40B0F-6D93-4463-9A3A-04A993458301}"/>
              </a:ext>
            </a:extLst>
          </p:cNvPr>
          <p:cNvSpPr txBox="1"/>
          <p:nvPr/>
        </p:nvSpPr>
        <p:spPr>
          <a:xfrm>
            <a:off x="707422" y="3726880"/>
            <a:ext cx="2511175" cy="1200329"/>
          </a:xfrm>
          <a:prstGeom prst="rect">
            <a:avLst/>
          </a:prstGeom>
          <a:solidFill>
            <a:schemeClr val="bg1">
              <a:lumMod val="95000"/>
            </a:schemeClr>
          </a:solidFill>
          <a:effectLst>
            <a:outerShdw blurRad="50800" dist="38100" dir="8100000" algn="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lIns="91440" tIns="45720" rIns="91440" bIns="45720" rtlCol="0" anchor="t">
            <a:spAutoFit/>
          </a:bodyPr>
          <a:lstStyle/>
          <a:p>
            <a:r>
              <a:rPr lang="en-US">
                <a:ea typeface="+mn-lt"/>
                <a:cs typeface="+mn-lt"/>
              </a:rPr>
              <a:t>Promoting positive social norms to prevent violence against women and girls</a:t>
            </a:r>
          </a:p>
        </p:txBody>
      </p:sp>
      <p:sp>
        <p:nvSpPr>
          <p:cNvPr id="11" name="Content Placeholder 7">
            <a:extLst>
              <a:ext uri="{FF2B5EF4-FFF2-40B4-BE49-F238E27FC236}">
                <a16:creationId xmlns:a16="http://schemas.microsoft.com/office/drawing/2014/main" id="{B8D3DCDD-9739-4BD1-A388-4CE5F4A95899}"/>
              </a:ext>
            </a:extLst>
          </p:cNvPr>
          <p:cNvSpPr txBox="1">
            <a:spLocks/>
          </p:cNvSpPr>
          <p:nvPr/>
        </p:nvSpPr>
        <p:spPr>
          <a:xfrm>
            <a:off x="542909" y="878352"/>
            <a:ext cx="9174527" cy="46551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a:t>O</a:t>
            </a:r>
            <a:r>
              <a:rPr lang="en-US" sz="2000" b="1">
                <a:ea typeface="+mn-lt"/>
                <a:cs typeface="+mn-lt"/>
              </a:rPr>
              <a:t>utput 2.3 Key </a:t>
            </a:r>
            <a:r>
              <a:rPr lang="en-US" sz="2000" b="1"/>
              <a:t>Priorities</a:t>
            </a:r>
            <a:r>
              <a:rPr lang="en-US" sz="2000" b="1">
                <a:ea typeface="+mn-lt"/>
                <a:cs typeface="+mn-lt"/>
              </a:rPr>
              <a:t>                            Workplan Focus</a:t>
            </a:r>
          </a:p>
        </p:txBody>
      </p:sp>
      <p:sp>
        <p:nvSpPr>
          <p:cNvPr id="14" name="Callout: Line with Accent Bar 13">
            <a:extLst>
              <a:ext uri="{FF2B5EF4-FFF2-40B4-BE49-F238E27FC236}">
                <a16:creationId xmlns:a16="http://schemas.microsoft.com/office/drawing/2014/main" id="{76782083-58D9-4ADF-914D-5FE29ECEE793}"/>
              </a:ext>
            </a:extLst>
          </p:cNvPr>
          <p:cNvSpPr/>
          <p:nvPr/>
        </p:nvSpPr>
        <p:spPr>
          <a:xfrm>
            <a:off x="4038141" y="1442999"/>
            <a:ext cx="7697907" cy="1200328"/>
          </a:xfrm>
          <a:prstGeom prst="accentCallout1">
            <a:avLst>
              <a:gd name="adj1" fmla="val 17195"/>
              <a:gd name="adj2" fmla="val -2162"/>
              <a:gd name="adj3" fmla="val 36636"/>
              <a:gd name="adj4" fmla="val -995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endParaRPr lang="tr-TR" b="1">
              <a:solidFill>
                <a:schemeClr val="tx1"/>
              </a:solidFill>
            </a:endParaRPr>
          </a:p>
        </p:txBody>
      </p:sp>
      <p:sp>
        <p:nvSpPr>
          <p:cNvPr id="15" name="TextBox 14">
            <a:extLst>
              <a:ext uri="{FF2B5EF4-FFF2-40B4-BE49-F238E27FC236}">
                <a16:creationId xmlns:a16="http://schemas.microsoft.com/office/drawing/2014/main" id="{5CB9DA9E-C5C8-4B4F-93D9-DF478D83E144}"/>
              </a:ext>
            </a:extLst>
          </p:cNvPr>
          <p:cNvSpPr txBox="1"/>
          <p:nvPr/>
        </p:nvSpPr>
        <p:spPr>
          <a:xfrm>
            <a:off x="4038140" y="1366054"/>
            <a:ext cx="7697907" cy="1277273"/>
          </a:xfrm>
          <a:prstGeom prst="rect">
            <a:avLst/>
          </a:prstGeom>
          <a:noFill/>
        </p:spPr>
        <p:txBody>
          <a:bodyPr wrap="square" lIns="91440" tIns="45720" rIns="91440" bIns="45720" rtlCol="0" anchor="t">
            <a:spAutoFit/>
          </a:bodyPr>
          <a:lstStyle/>
          <a:p>
            <a:pPr marL="342900" lvl="1" indent="-342900">
              <a:spcAft>
                <a:spcPts val="600"/>
              </a:spcAft>
              <a:buFont typeface="+mj-lt"/>
              <a:buAutoNum type="arabicPeriod"/>
            </a:pPr>
            <a:r>
              <a:rPr lang="en-US">
                <a:ea typeface="+mn-lt"/>
                <a:cs typeface="+mn-lt"/>
              </a:rPr>
              <a:t>Expansion of platforms for volunteerism and other mechanisms to increase engagement and participation of young people </a:t>
            </a:r>
          </a:p>
          <a:p>
            <a:pPr marL="342900" lvl="1" indent="-342900">
              <a:spcAft>
                <a:spcPts val="600"/>
              </a:spcAft>
              <a:buFont typeface="+mj-lt"/>
              <a:buAutoNum type="arabicPeriod"/>
            </a:pPr>
            <a:r>
              <a:rPr lang="en-US">
                <a:ea typeface="+mn-lt"/>
                <a:cs typeface="+mn-lt"/>
              </a:rPr>
              <a:t>Youth communication, knowledge sharing and engagement </a:t>
            </a:r>
            <a:r>
              <a:rPr lang="tr-TR" b="1">
                <a:ea typeface="+mn-lt"/>
                <a:cs typeface="+mn-lt"/>
              </a:rPr>
              <a:t>(</a:t>
            </a:r>
            <a:r>
              <a:rPr lang="en-US" b="1" err="1">
                <a:ea typeface="+mn-lt"/>
                <a:cs typeface="+mn-lt"/>
              </a:rPr>
              <a:t>MoFLSS</a:t>
            </a:r>
            <a:r>
              <a:rPr lang="en-US" b="1">
                <a:ea typeface="+mn-lt"/>
                <a:cs typeface="+mn-lt"/>
              </a:rPr>
              <a:t>, MOYS, GAP</a:t>
            </a:r>
            <a:r>
              <a:rPr lang="tr-TR" b="1">
                <a:ea typeface="+mn-lt"/>
                <a:cs typeface="+mn-lt"/>
              </a:rPr>
              <a:t>)</a:t>
            </a:r>
            <a:endParaRPr lang="en-US" b="1">
              <a:ea typeface="+mn-lt"/>
              <a:cs typeface="+mn-lt"/>
            </a:endParaRPr>
          </a:p>
        </p:txBody>
      </p:sp>
      <p:sp>
        <p:nvSpPr>
          <p:cNvPr id="16" name="Callout: Line with Accent Bar 15">
            <a:extLst>
              <a:ext uri="{FF2B5EF4-FFF2-40B4-BE49-F238E27FC236}">
                <a16:creationId xmlns:a16="http://schemas.microsoft.com/office/drawing/2014/main" id="{09E00F15-5039-403A-A375-2D98E0EDA3E2}"/>
              </a:ext>
            </a:extLst>
          </p:cNvPr>
          <p:cNvSpPr/>
          <p:nvPr/>
        </p:nvSpPr>
        <p:spPr>
          <a:xfrm>
            <a:off x="4114356" y="3429000"/>
            <a:ext cx="7850333" cy="2550648"/>
          </a:xfrm>
          <a:prstGeom prst="accentCallout1">
            <a:avLst>
              <a:gd name="adj1" fmla="val 26309"/>
              <a:gd name="adj2" fmla="val -2162"/>
              <a:gd name="adj3" fmla="val 36636"/>
              <a:gd name="adj4" fmla="val -995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endParaRPr lang="tr-TR" b="1">
              <a:solidFill>
                <a:schemeClr val="tx1"/>
              </a:solidFill>
            </a:endParaRPr>
          </a:p>
        </p:txBody>
      </p:sp>
      <p:sp>
        <p:nvSpPr>
          <p:cNvPr id="17" name="TextBox 16">
            <a:extLst>
              <a:ext uri="{FF2B5EF4-FFF2-40B4-BE49-F238E27FC236}">
                <a16:creationId xmlns:a16="http://schemas.microsoft.com/office/drawing/2014/main" id="{26C4647A-2C50-4970-808E-9B983D25EC36}"/>
              </a:ext>
            </a:extLst>
          </p:cNvPr>
          <p:cNvSpPr txBox="1"/>
          <p:nvPr/>
        </p:nvSpPr>
        <p:spPr>
          <a:xfrm>
            <a:off x="4114355" y="3232551"/>
            <a:ext cx="4611191" cy="2539157"/>
          </a:xfrm>
          <a:prstGeom prst="rect">
            <a:avLst/>
          </a:prstGeom>
          <a:noFill/>
        </p:spPr>
        <p:txBody>
          <a:bodyPr wrap="square" lIns="91440" tIns="45720" rIns="91440" bIns="45720" rtlCol="0" anchor="t">
            <a:spAutoFit/>
          </a:bodyPr>
          <a:lstStyle/>
          <a:p>
            <a:pPr marL="342900" lvl="1" indent="-342900">
              <a:spcAft>
                <a:spcPts val="600"/>
              </a:spcAft>
              <a:buFont typeface="+mj-lt"/>
              <a:buAutoNum type="arabicPeriod"/>
            </a:pPr>
            <a:r>
              <a:rPr lang="en-US">
                <a:ea typeface="+mn-lt"/>
                <a:cs typeface="+mn-lt"/>
              </a:rPr>
              <a:t>Community mobilization to prevent child/early marriage </a:t>
            </a:r>
          </a:p>
          <a:p>
            <a:pPr marL="342900" lvl="1" indent="-342900">
              <a:spcAft>
                <a:spcPts val="600"/>
              </a:spcAft>
              <a:buAutoNum type="arabicPeriod"/>
            </a:pPr>
            <a:r>
              <a:rPr lang="en-US">
                <a:ea typeface="+mn-lt"/>
                <a:cs typeface="+mn-lt"/>
              </a:rPr>
              <a:t>Empowering girls and boys through skills building and mentorship programs </a:t>
            </a:r>
            <a:endParaRPr lang="en-US">
              <a:cs typeface="Calibri"/>
            </a:endParaRPr>
          </a:p>
          <a:p>
            <a:pPr marL="342900" lvl="1" indent="-342900">
              <a:spcAft>
                <a:spcPts val="600"/>
              </a:spcAft>
              <a:buFont typeface="+mj-lt"/>
              <a:buAutoNum type="arabicPeriod"/>
            </a:pPr>
            <a:r>
              <a:rPr lang="en-US">
                <a:ea typeface="+mn-lt"/>
                <a:cs typeface="+mn-lt"/>
              </a:rPr>
              <a:t>Promoting positive role models and intergenerational dialogue </a:t>
            </a:r>
          </a:p>
          <a:p>
            <a:pPr marL="0" lvl="1">
              <a:spcAft>
                <a:spcPts val="600"/>
              </a:spcAft>
            </a:pPr>
            <a:r>
              <a:rPr lang="tr-TR" b="1">
                <a:ea typeface="+mn-lt"/>
                <a:cs typeface="+mn-lt"/>
              </a:rPr>
              <a:t>(MoFSS, AÇEV, GAP, ASAM, TRC, Municipalities)</a:t>
            </a:r>
          </a:p>
        </p:txBody>
      </p:sp>
      <p:pic>
        <p:nvPicPr>
          <p:cNvPr id="6" name="Picture 7">
            <a:extLst>
              <a:ext uri="{FF2B5EF4-FFF2-40B4-BE49-F238E27FC236}">
                <a16:creationId xmlns:a16="http://schemas.microsoft.com/office/drawing/2014/main" id="{61B04371-7439-4260-8215-0556CD7F9732}"/>
              </a:ext>
            </a:extLst>
          </p:cNvPr>
          <p:cNvPicPr>
            <a:picLocks noChangeAspect="1"/>
          </p:cNvPicPr>
          <p:nvPr/>
        </p:nvPicPr>
        <p:blipFill>
          <a:blip r:embed="rId5"/>
          <a:stretch>
            <a:fillRect/>
          </a:stretch>
        </p:blipFill>
        <p:spPr>
          <a:xfrm>
            <a:off x="8655878" y="3056624"/>
            <a:ext cx="3173895" cy="2103100"/>
          </a:xfrm>
          <a:prstGeom prst="rect">
            <a:avLst/>
          </a:prstGeom>
        </p:spPr>
      </p:pic>
    </p:spTree>
    <p:extLst>
      <p:ext uri="{BB962C8B-B14F-4D97-AF65-F5344CB8AC3E}">
        <p14:creationId xmlns:p14="http://schemas.microsoft.com/office/powerpoint/2010/main" val="3602916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C3450D9-1C24-429C-86FF-0A3E672755DC}"/>
              </a:ext>
            </a:extLst>
          </p:cNvPr>
          <p:cNvSpPr txBox="1"/>
          <p:nvPr/>
        </p:nvSpPr>
        <p:spPr>
          <a:xfrm>
            <a:off x="690495" y="1800042"/>
            <a:ext cx="10833793" cy="1417834"/>
          </a:xfrm>
          <a:prstGeom prst="rect">
            <a:avLst/>
          </a:prstGeom>
          <a:solidFill>
            <a:schemeClr val="accent1">
              <a:lumMod val="20000"/>
              <a:lumOff val="80000"/>
            </a:schemeClr>
          </a:solidFill>
        </p:spPr>
        <p:txBody>
          <a:bodyPr wrap="square" rtlCol="0">
            <a:spAutoFit/>
          </a:bodyPr>
          <a:lstStyle/>
          <a:p>
            <a:endParaRPr lang="en-US"/>
          </a:p>
        </p:txBody>
      </p:sp>
      <p:sp>
        <p:nvSpPr>
          <p:cNvPr id="2" name="Title 1">
            <a:extLst>
              <a:ext uri="{FF2B5EF4-FFF2-40B4-BE49-F238E27FC236}">
                <a16:creationId xmlns:a16="http://schemas.microsoft.com/office/drawing/2014/main" id="{E6671389-73D2-4A51-B07F-4CAF6DE60792}"/>
              </a:ext>
            </a:extLst>
          </p:cNvPr>
          <p:cNvSpPr>
            <a:spLocks noGrp="1"/>
          </p:cNvSpPr>
          <p:nvPr>
            <p:ph type="title"/>
          </p:nvPr>
        </p:nvSpPr>
        <p:spPr>
          <a:xfrm>
            <a:off x="667712" y="327171"/>
            <a:ext cx="6740254" cy="1679429"/>
          </a:xfrm>
        </p:spPr>
        <p:txBody>
          <a:bodyPr>
            <a:normAutofit fontScale="90000"/>
          </a:bodyPr>
          <a:lstStyle/>
          <a:p>
            <a:pPr>
              <a:lnSpc>
                <a:spcPct val="80000"/>
              </a:lnSpc>
              <a:spcAft>
                <a:spcPts val="600"/>
              </a:spcAft>
            </a:pPr>
            <a:br>
              <a:rPr lang="tr-TR" altLang="en-US" b="1">
                <a:solidFill>
                  <a:srgbClr val="33CCFF"/>
                </a:solidFill>
              </a:rPr>
            </a:br>
            <a:br>
              <a:rPr lang="tr-TR" altLang="en-US" b="1">
                <a:solidFill>
                  <a:srgbClr val="33CCFF"/>
                </a:solidFill>
              </a:rPr>
            </a:br>
            <a:r>
              <a:rPr lang="tr-TR" altLang="en-US" sz="4000" b="1">
                <a:solidFill>
                  <a:srgbClr val="33CCFF"/>
                </a:solidFill>
              </a:rPr>
              <a:t>Outcome 3 – Protective and Inclusive Environment </a:t>
            </a:r>
            <a:br>
              <a:rPr lang="tr-TR" altLang="en-US" sz="4000" b="1">
                <a:solidFill>
                  <a:srgbClr val="33CCFF"/>
                </a:solidFill>
              </a:rPr>
            </a:br>
            <a:r>
              <a:rPr lang="tr-TR" altLang="en-US" sz="4000" b="1">
                <a:solidFill>
                  <a:srgbClr val="33CCFF"/>
                </a:solidFill>
              </a:rPr>
              <a:t>for the most vulnerable</a:t>
            </a:r>
            <a:br>
              <a:rPr lang="tr-TR" altLang="en-US" b="1">
                <a:solidFill>
                  <a:schemeClr val="bg2">
                    <a:lumMod val="25000"/>
                  </a:schemeClr>
                </a:solidFill>
              </a:rPr>
            </a:br>
            <a:br>
              <a:rPr lang="tr-TR" altLang="en-US" b="1">
                <a:solidFill>
                  <a:schemeClr val="bg2">
                    <a:lumMod val="25000"/>
                  </a:schemeClr>
                </a:solidFill>
              </a:rPr>
            </a:br>
            <a:br>
              <a:rPr lang="tr-TR" b="1">
                <a:solidFill>
                  <a:prstClr val="black"/>
                </a:solidFill>
                <a:latin typeface="Calibri" panose="020F0502020204030204"/>
              </a:rPr>
            </a:br>
            <a:endParaRPr lang="en-US"/>
          </a:p>
        </p:txBody>
      </p:sp>
      <p:sp>
        <p:nvSpPr>
          <p:cNvPr id="3" name="Content Placeholder 2">
            <a:extLst>
              <a:ext uri="{FF2B5EF4-FFF2-40B4-BE49-F238E27FC236}">
                <a16:creationId xmlns:a16="http://schemas.microsoft.com/office/drawing/2014/main" id="{4EB20467-9BAD-48F7-923C-27DF5F9A9B21}"/>
              </a:ext>
            </a:extLst>
          </p:cNvPr>
          <p:cNvSpPr>
            <a:spLocks noGrp="1"/>
          </p:cNvSpPr>
          <p:nvPr>
            <p:ph idx="1"/>
          </p:nvPr>
        </p:nvSpPr>
        <p:spPr>
          <a:xfrm>
            <a:off x="838200" y="1560585"/>
            <a:ext cx="10515600" cy="4351338"/>
          </a:xfrm>
        </p:spPr>
        <p:txBody>
          <a:bodyPr/>
          <a:lstStyle/>
          <a:p>
            <a:pPr marL="0" lvl="0" indent="0" algn="ctr">
              <a:buNone/>
            </a:pPr>
            <a:endParaRPr lang="tr-TR" b="1">
              <a:solidFill>
                <a:prstClr val="black"/>
              </a:solidFill>
            </a:endParaRPr>
          </a:p>
          <a:p>
            <a:pPr marL="0" lvl="0" indent="0" algn="ctr">
              <a:buNone/>
            </a:pPr>
            <a:r>
              <a:rPr lang="en-US" sz="3000" b="1">
                <a:solidFill>
                  <a:schemeClr val="tx1"/>
                </a:solidFill>
              </a:rPr>
              <a:t>By 2025, vulnerable children and families benefit from improved child protection and social protection services</a:t>
            </a:r>
          </a:p>
          <a:p>
            <a:endParaRPr lang="en-US"/>
          </a:p>
        </p:txBody>
      </p:sp>
      <p:sp>
        <p:nvSpPr>
          <p:cNvPr id="11" name="Freeform: Shape 10">
            <a:extLst>
              <a:ext uri="{FF2B5EF4-FFF2-40B4-BE49-F238E27FC236}">
                <a16:creationId xmlns:a16="http://schemas.microsoft.com/office/drawing/2014/main" id="{12A4EC80-C644-4280-9944-856C83D4B6A4}"/>
              </a:ext>
            </a:extLst>
          </p:cNvPr>
          <p:cNvSpPr/>
          <p:nvPr/>
        </p:nvSpPr>
        <p:spPr>
          <a:xfrm>
            <a:off x="5128592" y="3818433"/>
            <a:ext cx="2722006" cy="2358530"/>
          </a:xfrm>
          <a:custGeom>
            <a:avLst/>
            <a:gdLst>
              <a:gd name="connsiteX0" fmla="*/ 0 w 2720684"/>
              <a:gd name="connsiteY0" fmla="*/ 228600 h 2285997"/>
              <a:gd name="connsiteX1" fmla="*/ 228600 w 2720684"/>
              <a:gd name="connsiteY1" fmla="*/ 0 h 2285997"/>
              <a:gd name="connsiteX2" fmla="*/ 2492084 w 2720684"/>
              <a:gd name="connsiteY2" fmla="*/ 0 h 2285997"/>
              <a:gd name="connsiteX3" fmla="*/ 2720684 w 2720684"/>
              <a:gd name="connsiteY3" fmla="*/ 228600 h 2285997"/>
              <a:gd name="connsiteX4" fmla="*/ 2720684 w 2720684"/>
              <a:gd name="connsiteY4" fmla="*/ 2057397 h 2285997"/>
              <a:gd name="connsiteX5" fmla="*/ 2492084 w 2720684"/>
              <a:gd name="connsiteY5" fmla="*/ 2285997 h 2285997"/>
              <a:gd name="connsiteX6" fmla="*/ 228600 w 2720684"/>
              <a:gd name="connsiteY6" fmla="*/ 2285997 h 2285997"/>
              <a:gd name="connsiteX7" fmla="*/ 0 w 2720684"/>
              <a:gd name="connsiteY7" fmla="*/ 2057397 h 2285997"/>
              <a:gd name="connsiteX8" fmla="*/ 0 w 2720684"/>
              <a:gd name="connsiteY8" fmla="*/ 228600 h 228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0684" h="2285997">
                <a:moveTo>
                  <a:pt x="0" y="228600"/>
                </a:moveTo>
                <a:cubicBezTo>
                  <a:pt x="0" y="102348"/>
                  <a:pt x="102348" y="0"/>
                  <a:pt x="228600" y="0"/>
                </a:cubicBezTo>
                <a:lnTo>
                  <a:pt x="2492084" y="0"/>
                </a:lnTo>
                <a:cubicBezTo>
                  <a:pt x="2618336" y="0"/>
                  <a:pt x="2720684" y="102348"/>
                  <a:pt x="2720684" y="228600"/>
                </a:cubicBezTo>
                <a:lnTo>
                  <a:pt x="2720684" y="2057397"/>
                </a:lnTo>
                <a:cubicBezTo>
                  <a:pt x="2720684" y="2183649"/>
                  <a:pt x="2618336" y="2285997"/>
                  <a:pt x="2492084" y="2285997"/>
                </a:cubicBezTo>
                <a:lnTo>
                  <a:pt x="228600" y="2285997"/>
                </a:lnTo>
                <a:cubicBezTo>
                  <a:pt x="102348" y="2285997"/>
                  <a:pt x="0" y="2183649"/>
                  <a:pt x="0" y="2057397"/>
                </a:cubicBezTo>
                <a:lnTo>
                  <a:pt x="0" y="228600"/>
                </a:lnTo>
                <a:close/>
              </a:path>
            </a:pathLst>
          </a:custGeom>
          <a:solidFill>
            <a:srgbClr val="FF9933"/>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99136" tIns="1113534" rIns="199136" bIns="656337" numCol="1" spcCol="1270" anchor="ctr" anchorCtr="0">
            <a:noAutofit/>
          </a:bodyPr>
          <a:lstStyle/>
          <a:p>
            <a:pPr algn="ctr" defTabSz="1244600">
              <a:defRPr/>
            </a:pPr>
            <a:r>
              <a:rPr kumimoji="0" lang="en-US" sz="2400" b="0" i="0" u="none" strike="noStrike" kern="1200" cap="none" spc="0" normalizeH="0" baseline="0" noProof="0">
                <a:ln>
                  <a:noFill/>
                </a:ln>
                <a:effectLst/>
                <a:uLnTx/>
                <a:uFillTx/>
                <a:ea typeface="+mn-lt"/>
                <a:cs typeface="+mn-lt"/>
              </a:rPr>
              <a:t>Strengthened child protection </a:t>
            </a:r>
            <a:r>
              <a:rPr lang="en-US" sz="2400">
                <a:ea typeface="+mn-lt"/>
                <a:cs typeface="+mn-lt"/>
              </a:rPr>
              <a:t>system</a:t>
            </a:r>
            <a:endParaRPr lang="en-US"/>
          </a:p>
          <a:p>
            <a:pPr marL="0" marR="0" lvl="0" indent="0" algn="ctr" defTabSz="1244600">
              <a:lnSpc>
                <a:spcPct val="90000"/>
              </a:lnSpc>
              <a:spcBef>
                <a:spcPct val="0"/>
              </a:spcBef>
              <a:spcAft>
                <a:spcPct val="35000"/>
              </a:spcAft>
              <a:buClrTx/>
              <a:buSzTx/>
              <a:buFontTx/>
              <a:buNone/>
              <a:tabLst/>
              <a:defRPr/>
            </a:pPr>
            <a:endParaRPr lang="en-US" sz="2400" b="0" i="0" u="none" strike="noStrike" kern="1200" cap="none" spc="0" normalizeH="0" baseline="0" noProof="0">
              <a:ln>
                <a:noFill/>
              </a:ln>
              <a:solidFill>
                <a:schemeClr val="tx1"/>
              </a:solidFill>
              <a:effectLst/>
              <a:uLnTx/>
              <a:uFillTx/>
              <a:latin typeface="Calibri" panose="020F0502020204030204"/>
              <a:cs typeface="Calibri"/>
            </a:endParaRPr>
          </a:p>
          <a:p>
            <a:pPr marL="0" marR="0" lvl="0" indent="0" algn="ctr" defTabSz="1244600" rtl="0" eaLnBrk="1" fontAlgn="auto" latinLnBrk="0" hangingPunct="1">
              <a:lnSpc>
                <a:spcPct val="90000"/>
              </a:lnSpc>
              <a:spcBef>
                <a:spcPct val="0"/>
              </a:spcBef>
              <a:spcAft>
                <a:spcPct val="3500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B7FB5F16-813E-4DCA-976D-FD30C90CE22D}"/>
              </a:ext>
            </a:extLst>
          </p:cNvPr>
          <p:cNvSpPr/>
          <p:nvPr/>
        </p:nvSpPr>
        <p:spPr>
          <a:xfrm>
            <a:off x="8401878" y="3818432"/>
            <a:ext cx="2519910" cy="2327553"/>
          </a:xfrm>
          <a:custGeom>
            <a:avLst/>
            <a:gdLst>
              <a:gd name="connsiteX0" fmla="*/ 0 w 2720684"/>
              <a:gd name="connsiteY0" fmla="*/ 228600 h 2285997"/>
              <a:gd name="connsiteX1" fmla="*/ 228600 w 2720684"/>
              <a:gd name="connsiteY1" fmla="*/ 0 h 2285997"/>
              <a:gd name="connsiteX2" fmla="*/ 2492084 w 2720684"/>
              <a:gd name="connsiteY2" fmla="*/ 0 h 2285997"/>
              <a:gd name="connsiteX3" fmla="*/ 2720684 w 2720684"/>
              <a:gd name="connsiteY3" fmla="*/ 228600 h 2285997"/>
              <a:gd name="connsiteX4" fmla="*/ 2720684 w 2720684"/>
              <a:gd name="connsiteY4" fmla="*/ 2057397 h 2285997"/>
              <a:gd name="connsiteX5" fmla="*/ 2492084 w 2720684"/>
              <a:gd name="connsiteY5" fmla="*/ 2285997 h 2285997"/>
              <a:gd name="connsiteX6" fmla="*/ 228600 w 2720684"/>
              <a:gd name="connsiteY6" fmla="*/ 2285997 h 2285997"/>
              <a:gd name="connsiteX7" fmla="*/ 0 w 2720684"/>
              <a:gd name="connsiteY7" fmla="*/ 2057397 h 2285997"/>
              <a:gd name="connsiteX8" fmla="*/ 0 w 2720684"/>
              <a:gd name="connsiteY8" fmla="*/ 228600 h 228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0684" h="2285997">
                <a:moveTo>
                  <a:pt x="0" y="228600"/>
                </a:moveTo>
                <a:cubicBezTo>
                  <a:pt x="0" y="102348"/>
                  <a:pt x="102348" y="0"/>
                  <a:pt x="228600" y="0"/>
                </a:cubicBezTo>
                <a:lnTo>
                  <a:pt x="2492084" y="0"/>
                </a:lnTo>
                <a:cubicBezTo>
                  <a:pt x="2618336" y="0"/>
                  <a:pt x="2720684" y="102348"/>
                  <a:pt x="2720684" y="228600"/>
                </a:cubicBezTo>
                <a:lnTo>
                  <a:pt x="2720684" y="2057397"/>
                </a:lnTo>
                <a:cubicBezTo>
                  <a:pt x="2720684" y="2183649"/>
                  <a:pt x="2618336" y="2285997"/>
                  <a:pt x="2492084" y="2285997"/>
                </a:cubicBezTo>
                <a:lnTo>
                  <a:pt x="228600" y="2285997"/>
                </a:lnTo>
                <a:cubicBezTo>
                  <a:pt x="102348" y="2285997"/>
                  <a:pt x="0" y="2183649"/>
                  <a:pt x="0" y="2057397"/>
                </a:cubicBezTo>
                <a:lnTo>
                  <a:pt x="0" y="228600"/>
                </a:lnTo>
                <a:close/>
              </a:path>
            </a:pathLst>
          </a:custGeom>
          <a:solidFill>
            <a:srgbClr val="FF9933"/>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99136" tIns="1113534" rIns="199136" bIns="656337" numCol="1" spcCol="1270" anchor="ctr" anchorCtr="0">
            <a:noAutofit/>
          </a:bodyPr>
          <a:lstStyle/>
          <a:p>
            <a:pPr algn="ctr" defTabSz="1244600">
              <a:defRPr/>
            </a:pPr>
            <a:r>
              <a:rPr lang="en-US" sz="2400">
                <a:ea typeface="+mn-lt"/>
                <a:cs typeface="+mn-lt"/>
              </a:rPr>
              <a:t>Child-friendly </a:t>
            </a:r>
            <a:r>
              <a:rPr kumimoji="0" lang="en-US" sz="2400" b="0" i="0" u="none" strike="noStrike" kern="1200" cap="none" spc="0" normalizeH="0" baseline="0" noProof="0">
                <a:ln>
                  <a:noFill/>
                </a:ln>
                <a:effectLst/>
                <a:uLnTx/>
                <a:uFillTx/>
                <a:ea typeface="+mn-lt"/>
                <a:cs typeface="+mn-lt"/>
              </a:rPr>
              <a:t>justice system</a:t>
            </a:r>
            <a:endParaRPr lang="en-US">
              <a:ea typeface="+mn-lt"/>
              <a:cs typeface="+mn-lt"/>
            </a:endParaRPr>
          </a:p>
          <a:p>
            <a:pPr lvl="0" algn="ctr" defTabSz="1244600">
              <a:lnSpc>
                <a:spcPct val="90000"/>
              </a:lnSpc>
              <a:spcBef>
                <a:spcPct val="0"/>
              </a:spcBef>
              <a:spcAft>
                <a:spcPct val="35000"/>
              </a:spcAft>
              <a:defRPr/>
            </a:pPr>
            <a:endParaRPr lang="en-US" sz="2400" b="0" i="0" u="none" strike="noStrike" kern="1200" cap="none" spc="0" normalizeH="0" baseline="0" noProof="0">
              <a:ln>
                <a:noFill/>
              </a:ln>
              <a:solidFill>
                <a:schemeClr val="tx1"/>
              </a:solidFill>
              <a:effectLst/>
              <a:uLnTx/>
              <a:uFillTx/>
              <a:cs typeface="Calibri"/>
            </a:endParaRPr>
          </a:p>
          <a:p>
            <a:pPr marL="0" marR="0" lvl="0" indent="0" algn="ctr" defTabSz="1244600" rtl="0" eaLnBrk="1" fontAlgn="auto" latinLnBrk="0" hangingPunct="1">
              <a:lnSpc>
                <a:spcPct val="90000"/>
              </a:lnSpc>
              <a:spcBef>
                <a:spcPct val="0"/>
              </a:spcBef>
              <a:spcAft>
                <a:spcPct val="35000"/>
              </a:spcAft>
              <a:buClrTx/>
              <a:buSzTx/>
              <a:buFontTx/>
              <a:buNone/>
              <a:tabLst/>
              <a:defRPr/>
            </a:pPr>
            <a:endParaRPr kumimoji="0" lang="en-US" sz="2000" b="0" i="0" u="none" strike="noStrike" kern="1200" cap="none" spc="0" normalizeH="0" baseline="0" noProof="0">
              <a:ln>
                <a:noFill/>
              </a:ln>
              <a:solidFill>
                <a:prstClr val="white"/>
              </a:solidFill>
              <a:effectLst/>
              <a:uLnTx/>
              <a:uFillTx/>
            </a:endParaRPr>
          </a:p>
        </p:txBody>
      </p:sp>
      <p:pic>
        <p:nvPicPr>
          <p:cNvPr id="13" name="Graphic 12">
            <a:extLst>
              <a:ext uri="{FF2B5EF4-FFF2-40B4-BE49-F238E27FC236}">
                <a16:creationId xmlns:a16="http://schemas.microsoft.com/office/drawing/2014/main" id="{FB55049A-E6BC-49B0-A084-2C18634F4DD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61101" y="665842"/>
            <a:ext cx="985332" cy="821113"/>
          </a:xfrm>
          <a:prstGeom prst="rect">
            <a:avLst/>
          </a:prstGeom>
        </p:spPr>
      </p:pic>
      <p:grpSp>
        <p:nvGrpSpPr>
          <p:cNvPr id="14" name="Group 13">
            <a:extLst>
              <a:ext uri="{FF2B5EF4-FFF2-40B4-BE49-F238E27FC236}">
                <a16:creationId xmlns:a16="http://schemas.microsoft.com/office/drawing/2014/main" id="{7ED9AFB1-A938-4FD0-8EA8-E45B23E09C04}"/>
              </a:ext>
            </a:extLst>
          </p:cNvPr>
          <p:cNvGrpSpPr/>
          <p:nvPr/>
        </p:nvGrpSpPr>
        <p:grpSpPr>
          <a:xfrm>
            <a:off x="9036462" y="175633"/>
            <a:ext cx="3155538" cy="1168231"/>
            <a:chOff x="8910146" y="80975"/>
            <a:chExt cx="3155538" cy="1168231"/>
          </a:xfrm>
        </p:grpSpPr>
        <p:sp>
          <p:nvSpPr>
            <p:cNvPr id="15" name="TextBox 14">
              <a:extLst>
                <a:ext uri="{FF2B5EF4-FFF2-40B4-BE49-F238E27FC236}">
                  <a16:creationId xmlns:a16="http://schemas.microsoft.com/office/drawing/2014/main" id="{76008B20-DDEB-4C5C-B66A-53391231944B}"/>
                </a:ext>
              </a:extLst>
            </p:cNvPr>
            <p:cNvSpPr txBox="1"/>
            <p:nvPr/>
          </p:nvSpPr>
          <p:spPr>
            <a:xfrm>
              <a:off x="8910146" y="602875"/>
              <a:ext cx="3155538" cy="646331"/>
            </a:xfrm>
            <a:prstGeom prst="rect">
              <a:avLst/>
            </a:prstGeom>
            <a:noFill/>
          </p:spPr>
          <p:txBody>
            <a:bodyPr wrap="square" lIns="91440" tIns="45720" rIns="91440" bIns="45720" rtlCol="0" anchor="t">
              <a:spAutoFit/>
            </a:bodyPr>
            <a:lstStyle/>
            <a:p>
              <a:pPr algn="ctr"/>
              <a:r>
                <a:rPr lang="en-US" altLang="en-US">
                  <a:solidFill>
                    <a:schemeClr val="bg2">
                      <a:lumMod val="25000"/>
                    </a:schemeClr>
                  </a:solidFill>
                </a:rPr>
                <a:t>Sustainable Development Goals</a:t>
              </a:r>
              <a:r>
                <a:rPr lang="tr-TR" altLang="en-US">
                  <a:solidFill>
                    <a:schemeClr val="bg2">
                      <a:lumMod val="25000"/>
                    </a:schemeClr>
                  </a:solidFill>
                </a:rPr>
                <a:t> </a:t>
              </a:r>
              <a:r>
                <a:rPr lang="en-US" altLang="en-US">
                  <a:solidFill>
                    <a:schemeClr val="bg2">
                      <a:lumMod val="25000"/>
                    </a:schemeClr>
                  </a:solidFill>
                </a:rPr>
                <a:t>1, 5, 10, 16</a:t>
              </a:r>
              <a:endParaRPr lang="en-US">
                <a:solidFill>
                  <a:schemeClr val="bg2">
                    <a:lumMod val="25000"/>
                  </a:schemeClr>
                </a:solidFill>
              </a:endParaRPr>
            </a:p>
          </p:txBody>
        </p:sp>
        <p:pic>
          <p:nvPicPr>
            <p:cNvPr id="16" name="Picture 15" descr="Chart, sunburst chart&#10;&#10;Description automatically generated">
              <a:extLst>
                <a:ext uri="{FF2B5EF4-FFF2-40B4-BE49-F238E27FC236}">
                  <a16:creationId xmlns:a16="http://schemas.microsoft.com/office/drawing/2014/main" id="{092B2E8F-E85B-48ED-93CE-245A63D61A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6965" y="80975"/>
              <a:ext cx="521900" cy="521900"/>
            </a:xfrm>
            <a:prstGeom prst="rect">
              <a:avLst/>
            </a:prstGeom>
          </p:spPr>
        </p:pic>
      </p:grpSp>
      <p:pic>
        <p:nvPicPr>
          <p:cNvPr id="18" name="Picture 17">
            <a:extLst>
              <a:ext uri="{FF2B5EF4-FFF2-40B4-BE49-F238E27FC236}">
                <a16:creationId xmlns:a16="http://schemas.microsoft.com/office/drawing/2014/main" id="{44246166-4DDE-4D2C-9F6B-512976D721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422" y="6322955"/>
            <a:ext cx="534003" cy="341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3E50CF3F-21C9-4C2E-8A0B-D467F019EE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48865" y="6356350"/>
            <a:ext cx="1063400" cy="27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Freeform: Shape 19">
            <a:extLst>
              <a:ext uri="{FF2B5EF4-FFF2-40B4-BE49-F238E27FC236}">
                <a16:creationId xmlns:a16="http://schemas.microsoft.com/office/drawing/2014/main" id="{8FED49E2-B40B-4695-8C37-DD923CA6F0FD}"/>
              </a:ext>
            </a:extLst>
          </p:cNvPr>
          <p:cNvSpPr/>
          <p:nvPr/>
        </p:nvSpPr>
        <p:spPr>
          <a:xfrm>
            <a:off x="1252104" y="3787456"/>
            <a:ext cx="3346402" cy="2358530"/>
          </a:xfrm>
          <a:custGeom>
            <a:avLst/>
            <a:gdLst>
              <a:gd name="connsiteX0" fmla="*/ 0 w 2720684"/>
              <a:gd name="connsiteY0" fmla="*/ 228600 h 2285997"/>
              <a:gd name="connsiteX1" fmla="*/ 228600 w 2720684"/>
              <a:gd name="connsiteY1" fmla="*/ 0 h 2285997"/>
              <a:gd name="connsiteX2" fmla="*/ 2492084 w 2720684"/>
              <a:gd name="connsiteY2" fmla="*/ 0 h 2285997"/>
              <a:gd name="connsiteX3" fmla="*/ 2720684 w 2720684"/>
              <a:gd name="connsiteY3" fmla="*/ 228600 h 2285997"/>
              <a:gd name="connsiteX4" fmla="*/ 2720684 w 2720684"/>
              <a:gd name="connsiteY4" fmla="*/ 2057397 h 2285997"/>
              <a:gd name="connsiteX5" fmla="*/ 2492084 w 2720684"/>
              <a:gd name="connsiteY5" fmla="*/ 2285997 h 2285997"/>
              <a:gd name="connsiteX6" fmla="*/ 228600 w 2720684"/>
              <a:gd name="connsiteY6" fmla="*/ 2285997 h 2285997"/>
              <a:gd name="connsiteX7" fmla="*/ 0 w 2720684"/>
              <a:gd name="connsiteY7" fmla="*/ 2057397 h 2285997"/>
              <a:gd name="connsiteX8" fmla="*/ 0 w 2720684"/>
              <a:gd name="connsiteY8" fmla="*/ 228600 h 228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0684" h="2285997">
                <a:moveTo>
                  <a:pt x="0" y="228600"/>
                </a:moveTo>
                <a:cubicBezTo>
                  <a:pt x="0" y="102348"/>
                  <a:pt x="102348" y="0"/>
                  <a:pt x="228600" y="0"/>
                </a:cubicBezTo>
                <a:lnTo>
                  <a:pt x="2492084" y="0"/>
                </a:lnTo>
                <a:cubicBezTo>
                  <a:pt x="2618336" y="0"/>
                  <a:pt x="2720684" y="102348"/>
                  <a:pt x="2720684" y="228600"/>
                </a:cubicBezTo>
                <a:lnTo>
                  <a:pt x="2720684" y="2057397"/>
                </a:lnTo>
                <a:cubicBezTo>
                  <a:pt x="2720684" y="2183649"/>
                  <a:pt x="2618336" y="2285997"/>
                  <a:pt x="2492084" y="2285997"/>
                </a:cubicBezTo>
                <a:lnTo>
                  <a:pt x="228600" y="2285997"/>
                </a:lnTo>
                <a:cubicBezTo>
                  <a:pt x="102348" y="2285997"/>
                  <a:pt x="0" y="2183649"/>
                  <a:pt x="0" y="2057397"/>
                </a:cubicBezTo>
                <a:lnTo>
                  <a:pt x="0" y="228600"/>
                </a:lnTo>
                <a:close/>
              </a:path>
            </a:pathLst>
          </a:custGeom>
          <a:solidFill>
            <a:srgbClr val="FF9933"/>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99136" tIns="1113534" rIns="199136" bIns="656337" numCol="1" spcCol="1270" anchor="ctr" anchorCtr="0">
            <a:noAutofit/>
          </a:bodyPr>
          <a:lstStyle/>
          <a:p>
            <a:pPr algn="ctr" defTabSz="1244600">
              <a:defRPr/>
            </a:pPr>
            <a:r>
              <a:rPr lang="en-US" sz="2400">
                <a:ea typeface="+mn-lt"/>
                <a:cs typeface="+mn-lt"/>
              </a:rPr>
              <a:t>Child-sensitive </a:t>
            </a:r>
            <a:r>
              <a:rPr kumimoji="0" lang="en-US" sz="2400" b="0" i="0" u="none" strike="noStrike" kern="1200" cap="none" spc="0" normalizeH="0" baseline="0" noProof="0">
                <a:ln>
                  <a:noFill/>
                </a:ln>
                <a:effectLst/>
                <a:uLnTx/>
                <a:uFillTx/>
                <a:ea typeface="+mn-lt"/>
                <a:cs typeface="+mn-lt"/>
              </a:rPr>
              <a:t>social protection </a:t>
            </a:r>
            <a:r>
              <a:rPr lang="en-US" sz="2400">
                <a:ea typeface="+mn-lt"/>
                <a:cs typeface="+mn-lt"/>
              </a:rPr>
              <a:t>system</a:t>
            </a:r>
            <a:endParaRPr lang="en-US"/>
          </a:p>
          <a:p>
            <a:pPr marL="0" marR="0" lvl="0" indent="0" algn="ctr" defTabSz="1244600">
              <a:lnSpc>
                <a:spcPct val="90000"/>
              </a:lnSpc>
              <a:spcBef>
                <a:spcPct val="0"/>
              </a:spcBef>
              <a:spcAft>
                <a:spcPct val="35000"/>
              </a:spcAft>
              <a:buClrTx/>
              <a:buSzTx/>
              <a:buFontTx/>
              <a:buNone/>
              <a:tabLst/>
              <a:defRPr/>
            </a:pPr>
            <a:endParaRPr lang="en-US" sz="2400" b="0" i="0" u="none" strike="noStrike" kern="1200" cap="none" spc="0" normalizeH="0" baseline="0" noProof="0">
              <a:ln>
                <a:noFill/>
              </a:ln>
              <a:effectLst/>
              <a:uLnTx/>
              <a:uFillTx/>
              <a:latin typeface="Calibri" panose="020F0502020204030204"/>
              <a:cs typeface="Calibri"/>
            </a:endParaRPr>
          </a:p>
          <a:p>
            <a:pPr marL="0" marR="0" lvl="0" indent="0" algn="ctr" defTabSz="1244600" rtl="0" eaLnBrk="1" fontAlgn="auto" latinLnBrk="0" hangingPunct="1">
              <a:lnSpc>
                <a:spcPct val="90000"/>
              </a:lnSpc>
              <a:spcBef>
                <a:spcPct val="0"/>
              </a:spcBef>
              <a:spcAft>
                <a:spcPct val="3500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Arrow: Up-Down 20">
            <a:extLst>
              <a:ext uri="{FF2B5EF4-FFF2-40B4-BE49-F238E27FC236}">
                <a16:creationId xmlns:a16="http://schemas.microsoft.com/office/drawing/2014/main" id="{09FCBC03-0DA1-4130-8DAD-630F915C2649}"/>
              </a:ext>
            </a:extLst>
          </p:cNvPr>
          <p:cNvSpPr/>
          <p:nvPr/>
        </p:nvSpPr>
        <p:spPr>
          <a:xfrm>
            <a:off x="2775233" y="3254975"/>
            <a:ext cx="340975" cy="483018"/>
          </a:xfrm>
          <a:prstGeom prst="upDownArrow">
            <a:avLst/>
          </a:prstGeom>
          <a:solidFill>
            <a:schemeClr val="bg1">
              <a:lumMod val="7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Up-Down 21">
            <a:extLst>
              <a:ext uri="{FF2B5EF4-FFF2-40B4-BE49-F238E27FC236}">
                <a16:creationId xmlns:a16="http://schemas.microsoft.com/office/drawing/2014/main" id="{8A30F3DA-CF9D-49A0-95A5-B0668B76F4DC}"/>
              </a:ext>
            </a:extLst>
          </p:cNvPr>
          <p:cNvSpPr/>
          <p:nvPr/>
        </p:nvSpPr>
        <p:spPr>
          <a:xfrm>
            <a:off x="9512875" y="3246146"/>
            <a:ext cx="340975" cy="483018"/>
          </a:xfrm>
          <a:prstGeom prst="upDownArrow">
            <a:avLst/>
          </a:prstGeom>
          <a:solidFill>
            <a:schemeClr val="bg1">
              <a:lumMod val="7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Up-Down 22">
            <a:extLst>
              <a:ext uri="{FF2B5EF4-FFF2-40B4-BE49-F238E27FC236}">
                <a16:creationId xmlns:a16="http://schemas.microsoft.com/office/drawing/2014/main" id="{F9ACD4D0-08CF-40EB-B822-74195EC0BF77}"/>
              </a:ext>
            </a:extLst>
          </p:cNvPr>
          <p:cNvSpPr/>
          <p:nvPr/>
        </p:nvSpPr>
        <p:spPr>
          <a:xfrm>
            <a:off x="6316331" y="3254975"/>
            <a:ext cx="340975" cy="483018"/>
          </a:xfrm>
          <a:prstGeom prst="upDownArrow">
            <a:avLst/>
          </a:prstGeom>
          <a:solidFill>
            <a:schemeClr val="bg1">
              <a:lumMod val="7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440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77B43-7FA9-41D6-86D1-3619F800083B}"/>
              </a:ext>
            </a:extLst>
          </p:cNvPr>
          <p:cNvSpPr>
            <a:spLocks noGrp="1"/>
          </p:cNvSpPr>
          <p:nvPr>
            <p:ph type="title"/>
          </p:nvPr>
        </p:nvSpPr>
        <p:spPr>
          <a:xfrm>
            <a:off x="440422" y="0"/>
            <a:ext cx="10515600" cy="929419"/>
          </a:xfrm>
        </p:spPr>
        <p:txBody>
          <a:bodyPr>
            <a:normAutofit/>
          </a:bodyPr>
          <a:lstStyle/>
          <a:p>
            <a:r>
              <a:rPr lang="tr-TR" altLang="en-US" sz="3200" b="1">
                <a:solidFill>
                  <a:srgbClr val="00B0F0"/>
                </a:solidFill>
              </a:rPr>
              <a:t>Outcome</a:t>
            </a:r>
            <a:r>
              <a:rPr lang="en-US" altLang="en-US" sz="3200" b="1">
                <a:solidFill>
                  <a:srgbClr val="00B0F0"/>
                </a:solidFill>
              </a:rPr>
              <a:t> 3</a:t>
            </a:r>
            <a:r>
              <a:rPr lang="tr-TR" altLang="en-US" sz="3200" b="1">
                <a:solidFill>
                  <a:srgbClr val="00B0F0"/>
                </a:solidFill>
              </a:rPr>
              <a:t> Priorities</a:t>
            </a:r>
            <a:r>
              <a:rPr lang="en-US" altLang="en-US" sz="3200" b="1">
                <a:solidFill>
                  <a:srgbClr val="00B0F0"/>
                </a:solidFill>
              </a:rPr>
              <a:t> and Workplan Focus</a:t>
            </a:r>
            <a:r>
              <a:rPr lang="tr-TR" altLang="en-US" sz="3200" b="1">
                <a:solidFill>
                  <a:srgbClr val="00B0F0"/>
                </a:solidFill>
              </a:rPr>
              <a:t> </a:t>
            </a:r>
            <a:endParaRPr lang="en-US" sz="3200"/>
          </a:p>
        </p:txBody>
      </p:sp>
      <p:pic>
        <p:nvPicPr>
          <p:cNvPr id="4" name="Picture 3">
            <a:extLst>
              <a:ext uri="{FF2B5EF4-FFF2-40B4-BE49-F238E27FC236}">
                <a16:creationId xmlns:a16="http://schemas.microsoft.com/office/drawing/2014/main" id="{630191F6-792F-49B2-9E5A-360943EA67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422" y="6322955"/>
            <a:ext cx="534003" cy="341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070FA443-FBE2-4642-858A-BBB5E1CBD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8865" y="6356350"/>
            <a:ext cx="1063400" cy="27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52AAE6D-8D0E-4043-B6EE-7D7BDBB33524}"/>
              </a:ext>
            </a:extLst>
          </p:cNvPr>
          <p:cNvSpPr txBox="1"/>
          <p:nvPr/>
        </p:nvSpPr>
        <p:spPr>
          <a:xfrm>
            <a:off x="707423" y="1595656"/>
            <a:ext cx="2511175" cy="1200329"/>
          </a:xfrm>
          <a:prstGeom prst="rect">
            <a:avLst/>
          </a:prstGeom>
          <a:solidFill>
            <a:schemeClr val="bg1">
              <a:lumMod val="95000"/>
            </a:schemeClr>
          </a:solidFill>
          <a:effectLst>
            <a:outerShdw blurRad="50800" dist="38100" dir="8100000" algn="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t>Child sensitive </a:t>
            </a:r>
            <a:r>
              <a:rPr lang="tr-TR"/>
              <a:t>social </a:t>
            </a:r>
            <a:r>
              <a:rPr lang="en-US"/>
              <a:t>policy and program development </a:t>
            </a:r>
          </a:p>
          <a:p>
            <a:endParaRPr lang="en-US"/>
          </a:p>
        </p:txBody>
      </p:sp>
      <p:sp>
        <p:nvSpPr>
          <p:cNvPr id="7" name="TextBox 6">
            <a:extLst>
              <a:ext uri="{FF2B5EF4-FFF2-40B4-BE49-F238E27FC236}">
                <a16:creationId xmlns:a16="http://schemas.microsoft.com/office/drawing/2014/main" id="{FFFC86F5-C782-4F6D-9929-BA38107ECA3D}"/>
              </a:ext>
            </a:extLst>
          </p:cNvPr>
          <p:cNvSpPr txBox="1"/>
          <p:nvPr/>
        </p:nvSpPr>
        <p:spPr>
          <a:xfrm>
            <a:off x="707422" y="3412845"/>
            <a:ext cx="2511175" cy="1200329"/>
          </a:xfrm>
          <a:prstGeom prst="rect">
            <a:avLst/>
          </a:prstGeom>
          <a:solidFill>
            <a:schemeClr val="bg1">
              <a:lumMod val="95000"/>
            </a:schemeClr>
          </a:solidFill>
          <a:effectLst>
            <a:outerShdw blurRad="50800" dist="38100" dir="8100000" algn="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lIns="91440" tIns="45720" rIns="91440" bIns="45720" rtlCol="0" anchor="t">
            <a:spAutoFit/>
          </a:bodyPr>
          <a:lstStyle/>
          <a:p>
            <a:r>
              <a:rPr lang="en-US">
                <a:ea typeface="+mn-lt"/>
                <a:cs typeface="+mn-lt"/>
              </a:rPr>
              <a:t>Social protection system strengthening </a:t>
            </a:r>
          </a:p>
          <a:p>
            <a:endParaRPr lang="en-US">
              <a:ea typeface="+mn-lt"/>
              <a:cs typeface="+mn-lt"/>
            </a:endParaRPr>
          </a:p>
          <a:p>
            <a:endParaRPr lang="en-US">
              <a:ea typeface="+mn-lt"/>
              <a:cs typeface="+mn-lt"/>
            </a:endParaRPr>
          </a:p>
        </p:txBody>
      </p:sp>
      <p:sp>
        <p:nvSpPr>
          <p:cNvPr id="11" name="Content Placeholder 7">
            <a:extLst>
              <a:ext uri="{FF2B5EF4-FFF2-40B4-BE49-F238E27FC236}">
                <a16:creationId xmlns:a16="http://schemas.microsoft.com/office/drawing/2014/main" id="{B8D3DCDD-9739-4BD1-A388-4CE5F4A95899}"/>
              </a:ext>
            </a:extLst>
          </p:cNvPr>
          <p:cNvSpPr txBox="1">
            <a:spLocks/>
          </p:cNvSpPr>
          <p:nvPr/>
        </p:nvSpPr>
        <p:spPr>
          <a:xfrm>
            <a:off x="542909" y="878352"/>
            <a:ext cx="9174527" cy="46551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a:t>O</a:t>
            </a:r>
            <a:r>
              <a:rPr lang="en-US" sz="2000" b="1">
                <a:ea typeface="+mn-lt"/>
                <a:cs typeface="+mn-lt"/>
              </a:rPr>
              <a:t>utput 3.1 Key </a:t>
            </a:r>
            <a:r>
              <a:rPr lang="en-US" sz="2000" b="1"/>
              <a:t>Priorities</a:t>
            </a:r>
            <a:r>
              <a:rPr lang="en-US" sz="2000" b="1">
                <a:ea typeface="+mn-lt"/>
                <a:cs typeface="+mn-lt"/>
              </a:rPr>
              <a:t>                            Workplan Focus</a:t>
            </a:r>
          </a:p>
        </p:txBody>
      </p:sp>
      <p:sp>
        <p:nvSpPr>
          <p:cNvPr id="12" name="Callout: Line with Accent Bar 11">
            <a:extLst>
              <a:ext uri="{FF2B5EF4-FFF2-40B4-BE49-F238E27FC236}">
                <a16:creationId xmlns:a16="http://schemas.microsoft.com/office/drawing/2014/main" id="{47F8366D-2566-413C-B704-C22445546399}"/>
              </a:ext>
            </a:extLst>
          </p:cNvPr>
          <p:cNvSpPr/>
          <p:nvPr/>
        </p:nvSpPr>
        <p:spPr>
          <a:xfrm>
            <a:off x="4114358" y="1595656"/>
            <a:ext cx="7850333" cy="1116863"/>
          </a:xfrm>
          <a:prstGeom prst="accentCallout1">
            <a:avLst>
              <a:gd name="adj1" fmla="val 17195"/>
              <a:gd name="adj2" fmla="val -2162"/>
              <a:gd name="adj3" fmla="val 36636"/>
              <a:gd name="adj4" fmla="val -995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endParaRPr lang="tr-TR" b="1">
              <a:solidFill>
                <a:schemeClr val="tx1"/>
              </a:solidFill>
            </a:endParaRPr>
          </a:p>
        </p:txBody>
      </p:sp>
      <p:sp>
        <p:nvSpPr>
          <p:cNvPr id="13" name="TextBox 12">
            <a:extLst>
              <a:ext uri="{FF2B5EF4-FFF2-40B4-BE49-F238E27FC236}">
                <a16:creationId xmlns:a16="http://schemas.microsoft.com/office/drawing/2014/main" id="{AC22A712-7B32-4FD5-BE0C-43B4CE207262}"/>
              </a:ext>
            </a:extLst>
          </p:cNvPr>
          <p:cNvSpPr txBox="1"/>
          <p:nvPr/>
        </p:nvSpPr>
        <p:spPr>
          <a:xfrm>
            <a:off x="4010140" y="1465158"/>
            <a:ext cx="8062590" cy="1277273"/>
          </a:xfrm>
          <a:prstGeom prst="rect">
            <a:avLst/>
          </a:prstGeom>
          <a:noFill/>
        </p:spPr>
        <p:txBody>
          <a:bodyPr wrap="square" lIns="91440" tIns="45720" rIns="91440" bIns="45720" rtlCol="0" anchor="t">
            <a:spAutoFit/>
          </a:bodyPr>
          <a:lstStyle/>
          <a:p>
            <a:pPr marL="342900" indent="-342900">
              <a:spcAft>
                <a:spcPts val="600"/>
              </a:spcAft>
              <a:buFont typeface="+mj-lt"/>
              <a:buAutoNum type="arabicPeriod"/>
            </a:pPr>
            <a:r>
              <a:rPr lang="en-US">
                <a:ea typeface="+mn-lt"/>
                <a:cs typeface="+mn-lt"/>
              </a:rPr>
              <a:t>Implementation and coordination of the CCTE </a:t>
            </a:r>
            <a:r>
              <a:rPr lang="en-US" err="1">
                <a:ea typeface="+mn-lt"/>
                <a:cs typeface="+mn-lt"/>
              </a:rPr>
              <a:t>Programme</a:t>
            </a:r>
            <a:r>
              <a:rPr lang="en-US">
                <a:ea typeface="+mn-lt"/>
                <a:cs typeface="+mn-lt"/>
              </a:rPr>
              <a:t> for Refugees</a:t>
            </a:r>
            <a:r>
              <a:rPr lang="tr-TR">
                <a:ea typeface="+mn-lt"/>
                <a:cs typeface="+mn-lt"/>
              </a:rPr>
              <a:t> (</a:t>
            </a:r>
            <a:r>
              <a:rPr lang="tr-TR" b="1">
                <a:ea typeface="+mn-lt"/>
                <a:cs typeface="+mn-lt"/>
              </a:rPr>
              <a:t>MoFSS</a:t>
            </a:r>
            <a:r>
              <a:rPr lang="tr-TR">
                <a:ea typeface="+mn-lt"/>
                <a:cs typeface="+mn-lt"/>
              </a:rPr>
              <a:t>)</a:t>
            </a:r>
            <a:endParaRPr lang="en-US">
              <a:ea typeface="+mn-lt"/>
              <a:cs typeface="+mn-lt"/>
            </a:endParaRPr>
          </a:p>
          <a:p>
            <a:pPr marL="342900" indent="-342900">
              <a:spcAft>
                <a:spcPts val="600"/>
              </a:spcAft>
              <a:buFont typeface="+mj-lt"/>
              <a:buAutoNum type="arabicPeriod"/>
            </a:pPr>
            <a:r>
              <a:rPr lang="en-US">
                <a:ea typeface="+mn-lt"/>
                <a:cs typeface="+mn-lt"/>
              </a:rPr>
              <a:t>Strengthening the shock responsiveness and child sensitivity of social protection systems at </a:t>
            </a:r>
            <a:r>
              <a:rPr lang="tr-TR">
                <a:ea typeface="+mn-lt"/>
                <a:cs typeface="+mn-lt"/>
              </a:rPr>
              <a:t>at national and local level by improving social assistance selection, targeting, inquiry, decision-making and monitoring tools. (</a:t>
            </a:r>
            <a:r>
              <a:rPr lang="tr-TR" b="1">
                <a:ea typeface="+mn-lt"/>
                <a:cs typeface="+mn-lt"/>
              </a:rPr>
              <a:t>MoFSS</a:t>
            </a:r>
            <a:r>
              <a:rPr lang="tr-TR">
                <a:ea typeface="+mn-lt"/>
                <a:cs typeface="+mn-lt"/>
              </a:rPr>
              <a:t>)</a:t>
            </a:r>
            <a:endParaRPr lang="tr-TR" b="1">
              <a:ea typeface="+mn-lt"/>
              <a:cs typeface="+mn-lt"/>
            </a:endParaRPr>
          </a:p>
        </p:txBody>
      </p:sp>
      <p:sp>
        <p:nvSpPr>
          <p:cNvPr id="14" name="Callout: Line with Accent Bar 13">
            <a:extLst>
              <a:ext uri="{FF2B5EF4-FFF2-40B4-BE49-F238E27FC236}">
                <a16:creationId xmlns:a16="http://schemas.microsoft.com/office/drawing/2014/main" id="{76782083-58D9-4ADF-914D-5FE29ECEE793}"/>
              </a:ext>
            </a:extLst>
          </p:cNvPr>
          <p:cNvSpPr/>
          <p:nvPr/>
        </p:nvSpPr>
        <p:spPr>
          <a:xfrm>
            <a:off x="4114357" y="3440744"/>
            <a:ext cx="7850333" cy="2355622"/>
          </a:xfrm>
          <a:prstGeom prst="accentCallout1">
            <a:avLst>
              <a:gd name="adj1" fmla="val 24432"/>
              <a:gd name="adj2" fmla="val -1767"/>
              <a:gd name="adj3" fmla="val 36636"/>
              <a:gd name="adj4" fmla="val -995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endParaRPr lang="tr-TR" b="1">
              <a:solidFill>
                <a:schemeClr val="tx1"/>
              </a:solidFill>
            </a:endParaRPr>
          </a:p>
        </p:txBody>
      </p:sp>
      <p:sp>
        <p:nvSpPr>
          <p:cNvPr id="15" name="TextBox 14">
            <a:extLst>
              <a:ext uri="{FF2B5EF4-FFF2-40B4-BE49-F238E27FC236}">
                <a16:creationId xmlns:a16="http://schemas.microsoft.com/office/drawing/2014/main" id="{5CB9DA9E-C5C8-4B4F-93D9-DF478D83E144}"/>
              </a:ext>
            </a:extLst>
          </p:cNvPr>
          <p:cNvSpPr txBox="1"/>
          <p:nvPr/>
        </p:nvSpPr>
        <p:spPr>
          <a:xfrm>
            <a:off x="4114358" y="3278170"/>
            <a:ext cx="4587806" cy="2385268"/>
          </a:xfrm>
          <a:prstGeom prst="rect">
            <a:avLst/>
          </a:prstGeom>
          <a:noFill/>
        </p:spPr>
        <p:txBody>
          <a:bodyPr wrap="square" lIns="91440" tIns="45720" rIns="91440" bIns="45720" rtlCol="0" anchor="t">
            <a:spAutoFit/>
          </a:bodyPr>
          <a:lstStyle/>
          <a:p>
            <a:pPr marL="342900" lvl="1" indent="-342900">
              <a:spcAft>
                <a:spcPts val="600"/>
              </a:spcAft>
              <a:buFont typeface="+mj-lt"/>
              <a:buAutoNum type="arabicPeriod"/>
            </a:pPr>
            <a:r>
              <a:rPr lang="en-US">
                <a:ea typeface="+mn-lt"/>
                <a:cs typeface="+mn-lt"/>
              </a:rPr>
              <a:t>Strengthening linkages and cross sectoral integration between social assistance and social services </a:t>
            </a:r>
            <a:r>
              <a:rPr lang="tr-TR">
                <a:ea typeface="+mn-lt"/>
                <a:cs typeface="+mn-lt"/>
              </a:rPr>
              <a:t>(child </a:t>
            </a:r>
            <a:r>
              <a:rPr lang="tr-TR" err="1">
                <a:ea typeface="+mn-lt"/>
                <a:cs typeface="+mn-lt"/>
              </a:rPr>
              <a:t>protection</a:t>
            </a:r>
            <a:r>
              <a:rPr lang="tr-TR">
                <a:ea typeface="+mn-lt"/>
                <a:cs typeface="+mn-lt"/>
              </a:rPr>
              <a:t>, </a:t>
            </a:r>
            <a:r>
              <a:rPr lang="tr-TR" err="1">
                <a:ea typeface="+mn-lt"/>
                <a:cs typeface="+mn-lt"/>
              </a:rPr>
              <a:t>family</a:t>
            </a:r>
            <a:r>
              <a:rPr lang="tr-TR">
                <a:ea typeface="+mn-lt"/>
                <a:cs typeface="+mn-lt"/>
              </a:rPr>
              <a:t>, </a:t>
            </a:r>
            <a:r>
              <a:rPr lang="tr-TR" err="1">
                <a:ea typeface="+mn-lt"/>
                <a:cs typeface="+mn-lt"/>
              </a:rPr>
              <a:t>community</a:t>
            </a:r>
            <a:r>
              <a:rPr lang="tr-TR">
                <a:ea typeface="+mn-lt"/>
                <a:cs typeface="+mn-lt"/>
              </a:rPr>
              <a:t> </a:t>
            </a:r>
            <a:r>
              <a:rPr lang="tr-TR" err="1">
                <a:ea typeface="+mn-lt"/>
                <a:cs typeface="+mn-lt"/>
              </a:rPr>
              <a:t>services</a:t>
            </a:r>
            <a:r>
              <a:rPr lang="tr-TR">
                <a:ea typeface="+mn-lt"/>
                <a:cs typeface="+mn-lt"/>
              </a:rPr>
              <a:t>)  (</a:t>
            </a:r>
            <a:r>
              <a:rPr lang="tr-TR" b="1" err="1">
                <a:ea typeface="+mn-lt"/>
                <a:cs typeface="+mn-lt"/>
              </a:rPr>
              <a:t>MoFSS</a:t>
            </a:r>
            <a:r>
              <a:rPr lang="tr-TR">
                <a:ea typeface="+mn-lt"/>
                <a:cs typeface="+mn-lt"/>
              </a:rPr>
              <a:t>)</a:t>
            </a:r>
            <a:endParaRPr lang="en-US">
              <a:ea typeface="+mn-lt"/>
              <a:cs typeface="+mn-lt"/>
            </a:endParaRPr>
          </a:p>
          <a:p>
            <a:pPr marL="342900" lvl="1" indent="-342900">
              <a:spcAft>
                <a:spcPts val="600"/>
              </a:spcAft>
              <a:buFont typeface="+mj-lt"/>
              <a:buAutoNum type="arabicPeriod"/>
            </a:pPr>
            <a:r>
              <a:rPr lang="en-US">
                <a:ea typeface="+mn-lt"/>
                <a:cs typeface="+mn-lt"/>
              </a:rPr>
              <a:t>Information systems strengthening to improve analytical and operational </a:t>
            </a:r>
            <a:r>
              <a:rPr lang="en-US" err="1">
                <a:ea typeface="+mn-lt"/>
                <a:cs typeface="+mn-lt"/>
              </a:rPr>
              <a:t>capacit</a:t>
            </a:r>
            <a:r>
              <a:rPr lang="tr-TR">
                <a:ea typeface="+mn-lt"/>
                <a:cs typeface="+mn-lt"/>
              </a:rPr>
              <a:t>ies</a:t>
            </a:r>
            <a:r>
              <a:rPr lang="en-US">
                <a:ea typeface="+mn-lt"/>
                <a:cs typeface="+mn-lt"/>
              </a:rPr>
              <a:t> of</a:t>
            </a:r>
            <a:r>
              <a:rPr lang="tr-TR">
                <a:ea typeface="+mn-lt"/>
                <a:cs typeface="+mn-lt"/>
              </a:rPr>
              <a:t> Integrated Social Assistance System (</a:t>
            </a:r>
            <a:r>
              <a:rPr lang="tr-TR" b="1">
                <a:ea typeface="+mn-lt"/>
                <a:cs typeface="+mn-lt"/>
              </a:rPr>
              <a:t>MoFSS</a:t>
            </a:r>
            <a:r>
              <a:rPr lang="tr-TR">
                <a:ea typeface="+mn-lt"/>
                <a:cs typeface="+mn-lt"/>
              </a:rPr>
              <a:t>)</a:t>
            </a:r>
            <a:endParaRPr lang="en-US">
              <a:ea typeface="+mn-lt"/>
              <a:cs typeface="+mn-lt"/>
            </a:endParaRPr>
          </a:p>
        </p:txBody>
      </p:sp>
      <p:pic>
        <p:nvPicPr>
          <p:cNvPr id="6" name="Picture 7">
            <a:extLst>
              <a:ext uri="{FF2B5EF4-FFF2-40B4-BE49-F238E27FC236}">
                <a16:creationId xmlns:a16="http://schemas.microsoft.com/office/drawing/2014/main" id="{93397EC8-14E2-4122-AAB9-74F18392F8F1}"/>
              </a:ext>
            </a:extLst>
          </p:cNvPr>
          <p:cNvPicPr>
            <a:picLocks noChangeAspect="1"/>
          </p:cNvPicPr>
          <p:nvPr/>
        </p:nvPicPr>
        <p:blipFill>
          <a:blip r:embed="rId5"/>
          <a:stretch>
            <a:fillRect/>
          </a:stretch>
        </p:blipFill>
        <p:spPr>
          <a:xfrm>
            <a:off x="8702164" y="2982197"/>
            <a:ext cx="3489836" cy="1988915"/>
          </a:xfrm>
          <a:prstGeom prst="rect">
            <a:avLst/>
          </a:prstGeom>
        </p:spPr>
      </p:pic>
    </p:spTree>
    <p:extLst>
      <p:ext uri="{BB962C8B-B14F-4D97-AF65-F5344CB8AC3E}">
        <p14:creationId xmlns:p14="http://schemas.microsoft.com/office/powerpoint/2010/main" val="257052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77B43-7FA9-41D6-86D1-3619F800083B}"/>
              </a:ext>
            </a:extLst>
          </p:cNvPr>
          <p:cNvSpPr>
            <a:spLocks noGrp="1"/>
          </p:cNvSpPr>
          <p:nvPr>
            <p:ph type="title"/>
          </p:nvPr>
        </p:nvSpPr>
        <p:spPr>
          <a:xfrm>
            <a:off x="440422" y="0"/>
            <a:ext cx="10515600" cy="929419"/>
          </a:xfrm>
        </p:spPr>
        <p:txBody>
          <a:bodyPr>
            <a:normAutofit/>
          </a:bodyPr>
          <a:lstStyle/>
          <a:p>
            <a:r>
              <a:rPr lang="tr-TR" altLang="en-US" sz="3200" b="1">
                <a:solidFill>
                  <a:srgbClr val="00B0F0"/>
                </a:solidFill>
              </a:rPr>
              <a:t>Outcome</a:t>
            </a:r>
            <a:r>
              <a:rPr lang="en-US" altLang="en-US" sz="3200" b="1">
                <a:solidFill>
                  <a:srgbClr val="00B0F0"/>
                </a:solidFill>
              </a:rPr>
              <a:t> 3</a:t>
            </a:r>
            <a:r>
              <a:rPr lang="tr-TR" altLang="en-US" sz="3200" b="1">
                <a:solidFill>
                  <a:srgbClr val="00B0F0"/>
                </a:solidFill>
              </a:rPr>
              <a:t> Priorities</a:t>
            </a:r>
            <a:r>
              <a:rPr lang="en-US" altLang="en-US" sz="3200" b="1">
                <a:solidFill>
                  <a:srgbClr val="00B0F0"/>
                </a:solidFill>
              </a:rPr>
              <a:t> and Workplan Focus</a:t>
            </a:r>
            <a:endParaRPr lang="en-US" sz="3200">
              <a:solidFill>
                <a:srgbClr val="FF0000"/>
              </a:solidFill>
            </a:endParaRPr>
          </a:p>
        </p:txBody>
      </p:sp>
      <p:pic>
        <p:nvPicPr>
          <p:cNvPr id="4" name="Picture 3">
            <a:extLst>
              <a:ext uri="{FF2B5EF4-FFF2-40B4-BE49-F238E27FC236}">
                <a16:creationId xmlns:a16="http://schemas.microsoft.com/office/drawing/2014/main" id="{630191F6-792F-49B2-9E5A-360943EA67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422" y="6322955"/>
            <a:ext cx="534003" cy="341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070FA443-FBE2-4642-858A-BBB5E1CBD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8865" y="6356350"/>
            <a:ext cx="1063400" cy="27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52AAE6D-8D0E-4043-B6EE-7D7BDBB33524}"/>
              </a:ext>
            </a:extLst>
          </p:cNvPr>
          <p:cNvSpPr txBox="1"/>
          <p:nvPr/>
        </p:nvSpPr>
        <p:spPr>
          <a:xfrm>
            <a:off x="707423" y="1449880"/>
            <a:ext cx="2511175" cy="923330"/>
          </a:xfrm>
          <a:prstGeom prst="rect">
            <a:avLst/>
          </a:prstGeom>
          <a:solidFill>
            <a:schemeClr val="bg1">
              <a:lumMod val="95000"/>
            </a:schemeClr>
          </a:solidFill>
          <a:effectLst>
            <a:outerShdw blurRad="50800" dist="38100" dir="8100000" algn="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lIns="91440" tIns="45720" rIns="91440" bIns="45720" rtlCol="0" anchor="t">
            <a:spAutoFit/>
          </a:bodyPr>
          <a:lstStyle/>
          <a:p>
            <a:r>
              <a:rPr lang="en-US"/>
              <a:t>Child Protection Systems Strengthening </a:t>
            </a:r>
          </a:p>
          <a:p>
            <a:endParaRPr lang="en-US"/>
          </a:p>
        </p:txBody>
      </p:sp>
      <p:sp>
        <p:nvSpPr>
          <p:cNvPr id="11" name="Content Placeholder 7">
            <a:extLst>
              <a:ext uri="{FF2B5EF4-FFF2-40B4-BE49-F238E27FC236}">
                <a16:creationId xmlns:a16="http://schemas.microsoft.com/office/drawing/2014/main" id="{B8D3DCDD-9739-4BD1-A388-4CE5F4A95899}"/>
              </a:ext>
            </a:extLst>
          </p:cNvPr>
          <p:cNvSpPr txBox="1">
            <a:spLocks/>
          </p:cNvSpPr>
          <p:nvPr/>
        </p:nvSpPr>
        <p:spPr>
          <a:xfrm>
            <a:off x="542909" y="878352"/>
            <a:ext cx="9174527" cy="46551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a:t>O</a:t>
            </a:r>
            <a:r>
              <a:rPr lang="en-US" sz="2000" b="1">
                <a:ea typeface="+mn-lt"/>
                <a:cs typeface="+mn-lt"/>
              </a:rPr>
              <a:t>utput 3.2 Key </a:t>
            </a:r>
            <a:r>
              <a:rPr lang="en-US" sz="2000" b="1"/>
              <a:t>Priorities</a:t>
            </a:r>
            <a:r>
              <a:rPr lang="en-US" sz="2000" b="1">
                <a:ea typeface="+mn-lt"/>
                <a:cs typeface="+mn-lt"/>
              </a:rPr>
              <a:t>                            Workplan Focus</a:t>
            </a:r>
          </a:p>
        </p:txBody>
      </p:sp>
      <p:sp>
        <p:nvSpPr>
          <p:cNvPr id="12" name="Callout: Line with Accent Bar 11">
            <a:extLst>
              <a:ext uri="{FF2B5EF4-FFF2-40B4-BE49-F238E27FC236}">
                <a16:creationId xmlns:a16="http://schemas.microsoft.com/office/drawing/2014/main" id="{47F8366D-2566-413C-B704-C22445546399}"/>
              </a:ext>
            </a:extLst>
          </p:cNvPr>
          <p:cNvSpPr/>
          <p:nvPr/>
        </p:nvSpPr>
        <p:spPr>
          <a:xfrm>
            <a:off x="4114358" y="1500982"/>
            <a:ext cx="7850333" cy="1173807"/>
          </a:xfrm>
          <a:prstGeom prst="accentCallout1">
            <a:avLst>
              <a:gd name="adj1" fmla="val 30519"/>
              <a:gd name="adj2" fmla="val -2120"/>
              <a:gd name="adj3" fmla="val 43238"/>
              <a:gd name="adj4" fmla="val -995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endParaRPr lang="tr-TR" b="1">
              <a:solidFill>
                <a:schemeClr val="tx1"/>
              </a:solidFill>
            </a:endParaRPr>
          </a:p>
        </p:txBody>
      </p:sp>
      <p:sp>
        <p:nvSpPr>
          <p:cNvPr id="13" name="TextBox 12">
            <a:extLst>
              <a:ext uri="{FF2B5EF4-FFF2-40B4-BE49-F238E27FC236}">
                <a16:creationId xmlns:a16="http://schemas.microsoft.com/office/drawing/2014/main" id="{AC22A712-7B32-4FD5-BE0C-43B4CE207262}"/>
              </a:ext>
            </a:extLst>
          </p:cNvPr>
          <p:cNvSpPr txBox="1"/>
          <p:nvPr/>
        </p:nvSpPr>
        <p:spPr>
          <a:xfrm>
            <a:off x="4114358" y="1319382"/>
            <a:ext cx="7534733" cy="1554272"/>
          </a:xfrm>
          <a:prstGeom prst="rect">
            <a:avLst/>
          </a:prstGeom>
          <a:noFill/>
        </p:spPr>
        <p:txBody>
          <a:bodyPr wrap="square" lIns="91440" tIns="45720" rIns="91440" bIns="45720" rtlCol="0" anchor="t">
            <a:spAutoFit/>
          </a:bodyPr>
          <a:lstStyle/>
          <a:p>
            <a:pPr marL="342900" indent="-342900">
              <a:spcAft>
                <a:spcPts val="600"/>
              </a:spcAft>
              <a:buAutoNum type="arabicPeriod"/>
            </a:pPr>
            <a:r>
              <a:rPr lang="en-US">
                <a:ea typeface="+mn-lt"/>
                <a:cs typeface="+mn-lt"/>
              </a:rPr>
              <a:t>Social service workforce capacity development, case management and normative frameworks.  </a:t>
            </a:r>
            <a:r>
              <a:rPr lang="en-US" b="1">
                <a:ea typeface="+mn-lt"/>
                <a:cs typeface="+mn-lt"/>
              </a:rPr>
              <a:t>(</a:t>
            </a:r>
            <a:r>
              <a:rPr lang="en-US" b="1" err="1">
                <a:ea typeface="+mn-lt"/>
                <a:cs typeface="+mn-lt"/>
              </a:rPr>
              <a:t>MoFSS</a:t>
            </a:r>
            <a:r>
              <a:rPr lang="en-US" b="1">
                <a:ea typeface="+mn-lt"/>
                <a:cs typeface="+mn-lt"/>
              </a:rPr>
              <a:t>)</a:t>
            </a:r>
            <a:endParaRPr lang="en-US" b="1">
              <a:cs typeface="Calibri"/>
            </a:endParaRPr>
          </a:p>
          <a:p>
            <a:pPr marL="342900" indent="-342900">
              <a:spcAft>
                <a:spcPts val="600"/>
              </a:spcAft>
              <a:buAutoNum type="arabicPeriod"/>
            </a:pPr>
            <a:r>
              <a:rPr lang="en-US">
                <a:ea typeface="+mn-lt"/>
                <a:cs typeface="+mn-lt"/>
              </a:rPr>
              <a:t>Preventive services: family and parenting support; alternative care system;  family-based early intervention system for children with disabilities. </a:t>
            </a:r>
            <a:r>
              <a:rPr lang="en-US" b="1">
                <a:ea typeface="+mn-lt"/>
                <a:cs typeface="+mn-lt"/>
              </a:rPr>
              <a:t>(</a:t>
            </a:r>
            <a:r>
              <a:rPr lang="en-US" b="1" err="1">
                <a:ea typeface="+mn-lt"/>
                <a:cs typeface="+mn-lt"/>
              </a:rPr>
              <a:t>MoFSS</a:t>
            </a:r>
            <a:r>
              <a:rPr lang="en-US" b="1">
                <a:ea typeface="+mn-lt"/>
                <a:cs typeface="+mn-lt"/>
              </a:rPr>
              <a:t>)</a:t>
            </a:r>
            <a:endParaRPr lang="tr-TR" b="1">
              <a:ea typeface="+mn-lt"/>
              <a:cs typeface="+mn-lt"/>
            </a:endParaRPr>
          </a:p>
        </p:txBody>
      </p:sp>
      <p:sp>
        <p:nvSpPr>
          <p:cNvPr id="10" name="TextBox 9">
            <a:extLst>
              <a:ext uri="{FF2B5EF4-FFF2-40B4-BE49-F238E27FC236}">
                <a16:creationId xmlns:a16="http://schemas.microsoft.com/office/drawing/2014/main" id="{E3727F81-5DBA-42C4-A18F-AD53BE1457E9}"/>
              </a:ext>
            </a:extLst>
          </p:cNvPr>
          <p:cNvSpPr txBox="1"/>
          <p:nvPr/>
        </p:nvSpPr>
        <p:spPr>
          <a:xfrm>
            <a:off x="707422" y="3145995"/>
            <a:ext cx="2511175" cy="1477328"/>
          </a:xfrm>
          <a:prstGeom prst="rect">
            <a:avLst/>
          </a:prstGeom>
          <a:solidFill>
            <a:schemeClr val="bg1">
              <a:lumMod val="95000"/>
            </a:schemeClr>
          </a:solidFill>
          <a:effectLst>
            <a:outerShdw blurRad="50800" dist="38100" dir="8100000" algn="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lIns="91440" tIns="45720" rIns="91440" bIns="45720" rtlCol="0" anchor="t">
            <a:spAutoFit/>
          </a:bodyPr>
          <a:lstStyle/>
          <a:p>
            <a:r>
              <a:rPr lang="en-US"/>
              <a:t>Strengthening linkages between community-based  protection services and the national system </a:t>
            </a:r>
          </a:p>
        </p:txBody>
      </p:sp>
      <p:sp>
        <p:nvSpPr>
          <p:cNvPr id="14" name="TextBox 13">
            <a:extLst>
              <a:ext uri="{FF2B5EF4-FFF2-40B4-BE49-F238E27FC236}">
                <a16:creationId xmlns:a16="http://schemas.microsoft.com/office/drawing/2014/main" id="{EC406972-98D7-4E4A-A122-B0770C3F92A6}"/>
              </a:ext>
            </a:extLst>
          </p:cNvPr>
          <p:cNvSpPr txBox="1"/>
          <p:nvPr/>
        </p:nvSpPr>
        <p:spPr>
          <a:xfrm>
            <a:off x="707422" y="4879164"/>
            <a:ext cx="2511175" cy="1200329"/>
          </a:xfrm>
          <a:prstGeom prst="rect">
            <a:avLst/>
          </a:prstGeom>
          <a:solidFill>
            <a:schemeClr val="bg1">
              <a:lumMod val="95000"/>
            </a:schemeClr>
          </a:solidFill>
          <a:effectLst>
            <a:outerShdw blurRad="50800" dist="38100" dir="8100000" algn="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lIns="91440" tIns="45720" rIns="91440" bIns="45720" rtlCol="0" anchor="t">
            <a:spAutoFit/>
          </a:bodyPr>
          <a:lstStyle/>
          <a:p>
            <a:r>
              <a:rPr lang="en-US"/>
              <a:t>Strengthening services on violence against women</a:t>
            </a:r>
            <a:endParaRPr lang="en-US">
              <a:cs typeface="Calibri"/>
            </a:endParaRPr>
          </a:p>
          <a:p>
            <a:endParaRPr lang="en-US"/>
          </a:p>
        </p:txBody>
      </p:sp>
      <p:sp>
        <p:nvSpPr>
          <p:cNvPr id="15" name="Callout: Line with Accent Bar 14">
            <a:extLst>
              <a:ext uri="{FF2B5EF4-FFF2-40B4-BE49-F238E27FC236}">
                <a16:creationId xmlns:a16="http://schemas.microsoft.com/office/drawing/2014/main" id="{338AF173-22B4-41E7-89B9-CB69EE0A4466}"/>
              </a:ext>
            </a:extLst>
          </p:cNvPr>
          <p:cNvSpPr/>
          <p:nvPr/>
        </p:nvSpPr>
        <p:spPr>
          <a:xfrm>
            <a:off x="4341667" y="3398149"/>
            <a:ext cx="7850333" cy="1205831"/>
          </a:xfrm>
          <a:prstGeom prst="accentCallout1">
            <a:avLst>
              <a:gd name="adj1" fmla="val 23835"/>
              <a:gd name="adj2" fmla="val -5339"/>
              <a:gd name="adj3" fmla="val 41821"/>
              <a:gd name="adj4" fmla="val -1313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endParaRPr lang="tr-TR" b="1">
              <a:solidFill>
                <a:schemeClr val="tx1"/>
              </a:solidFill>
            </a:endParaRPr>
          </a:p>
        </p:txBody>
      </p:sp>
      <p:sp>
        <p:nvSpPr>
          <p:cNvPr id="16" name="Callout: Line with Accent Bar 15">
            <a:extLst>
              <a:ext uri="{FF2B5EF4-FFF2-40B4-BE49-F238E27FC236}">
                <a16:creationId xmlns:a16="http://schemas.microsoft.com/office/drawing/2014/main" id="{EE14DCF7-0E3C-4A77-9FA4-16E1BB680D57}"/>
              </a:ext>
            </a:extLst>
          </p:cNvPr>
          <p:cNvSpPr/>
          <p:nvPr/>
        </p:nvSpPr>
        <p:spPr>
          <a:xfrm>
            <a:off x="4341666" y="5181407"/>
            <a:ext cx="7850333" cy="521969"/>
          </a:xfrm>
          <a:prstGeom prst="accentCallout1">
            <a:avLst>
              <a:gd name="adj1" fmla="val 46970"/>
              <a:gd name="adj2" fmla="val -5339"/>
              <a:gd name="adj3" fmla="val 83390"/>
              <a:gd name="adj4" fmla="val -1214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endParaRPr lang="tr-TR" b="1">
              <a:solidFill>
                <a:schemeClr val="tx1"/>
              </a:solidFill>
            </a:endParaRPr>
          </a:p>
        </p:txBody>
      </p:sp>
      <p:sp>
        <p:nvSpPr>
          <p:cNvPr id="17" name="TextBox 16">
            <a:extLst>
              <a:ext uri="{FF2B5EF4-FFF2-40B4-BE49-F238E27FC236}">
                <a16:creationId xmlns:a16="http://schemas.microsoft.com/office/drawing/2014/main" id="{6E95171E-11ED-4105-9075-231851B44583}"/>
              </a:ext>
            </a:extLst>
          </p:cNvPr>
          <p:cNvSpPr txBox="1"/>
          <p:nvPr/>
        </p:nvSpPr>
        <p:spPr>
          <a:xfrm>
            <a:off x="4114357" y="3199284"/>
            <a:ext cx="7534733" cy="1554272"/>
          </a:xfrm>
          <a:prstGeom prst="rect">
            <a:avLst/>
          </a:prstGeom>
          <a:noFill/>
        </p:spPr>
        <p:txBody>
          <a:bodyPr wrap="square" lIns="91440" tIns="45720" rIns="91440" bIns="45720" rtlCol="0" anchor="t">
            <a:spAutoFit/>
          </a:bodyPr>
          <a:lstStyle/>
          <a:p>
            <a:pPr marL="342900" indent="-342900">
              <a:spcAft>
                <a:spcPts val="600"/>
              </a:spcAft>
              <a:buFont typeface="+mj-lt"/>
              <a:buAutoNum type="arabicPeriod"/>
            </a:pPr>
            <a:r>
              <a:rPr lang="en-US">
                <a:ea typeface="+mn-lt"/>
                <a:cs typeface="+mn-lt"/>
              </a:rPr>
              <a:t>Outreach capacity: ASDEP, CCTE CP, Children are Safe </a:t>
            </a:r>
            <a:r>
              <a:rPr lang="en-US" err="1">
                <a:ea typeface="+mn-lt"/>
                <a:cs typeface="+mn-lt"/>
              </a:rPr>
              <a:t>Programme</a:t>
            </a:r>
            <a:r>
              <a:rPr lang="en-US">
                <a:ea typeface="+mn-lt"/>
                <a:cs typeface="+mn-lt"/>
              </a:rPr>
              <a:t>, community-based services. </a:t>
            </a:r>
            <a:r>
              <a:rPr lang="en-US" b="1">
                <a:ea typeface="+mn-lt"/>
                <a:cs typeface="+mn-lt"/>
              </a:rPr>
              <a:t>(</a:t>
            </a:r>
            <a:r>
              <a:rPr lang="en-US" b="1" err="1">
                <a:ea typeface="+mn-lt"/>
                <a:cs typeface="+mn-lt"/>
              </a:rPr>
              <a:t>MoFSS</a:t>
            </a:r>
            <a:r>
              <a:rPr lang="en-US" b="1">
                <a:ea typeface="+mn-lt"/>
                <a:cs typeface="+mn-lt"/>
              </a:rPr>
              <a:t>)</a:t>
            </a:r>
            <a:endParaRPr lang="tr-TR" b="1">
              <a:ea typeface="+mn-lt"/>
              <a:cs typeface="+mn-lt"/>
            </a:endParaRPr>
          </a:p>
          <a:p>
            <a:pPr marL="342900" indent="-342900">
              <a:spcAft>
                <a:spcPts val="600"/>
              </a:spcAft>
              <a:buAutoNum type="arabicPeriod"/>
            </a:pPr>
            <a:r>
              <a:rPr lang="tr-TR">
                <a:ea typeface="+mn-lt"/>
                <a:cs typeface="+mn-lt"/>
              </a:rPr>
              <a:t>Psychosocial support focusing on refugee and migrant children and their families and those affected by emergencies. </a:t>
            </a:r>
            <a:r>
              <a:rPr lang="tr-TR" b="1">
                <a:ea typeface="+mn-lt"/>
                <a:cs typeface="+mn-lt"/>
              </a:rPr>
              <a:t>(MoFSS)</a:t>
            </a:r>
          </a:p>
        </p:txBody>
      </p:sp>
      <p:sp>
        <p:nvSpPr>
          <p:cNvPr id="18" name="TextBox 17">
            <a:extLst>
              <a:ext uri="{FF2B5EF4-FFF2-40B4-BE49-F238E27FC236}">
                <a16:creationId xmlns:a16="http://schemas.microsoft.com/office/drawing/2014/main" id="{6B085465-F8DC-4582-8E26-2CC1D7A60C5E}"/>
              </a:ext>
            </a:extLst>
          </p:cNvPr>
          <p:cNvSpPr txBox="1"/>
          <p:nvPr/>
        </p:nvSpPr>
        <p:spPr>
          <a:xfrm>
            <a:off x="4114357" y="5043577"/>
            <a:ext cx="7534733" cy="1000274"/>
          </a:xfrm>
          <a:prstGeom prst="rect">
            <a:avLst/>
          </a:prstGeom>
          <a:noFill/>
        </p:spPr>
        <p:txBody>
          <a:bodyPr wrap="square" lIns="91440" tIns="45720" rIns="91440" bIns="45720" rtlCol="0" anchor="t">
            <a:spAutoFit/>
          </a:bodyPr>
          <a:lstStyle/>
          <a:p>
            <a:pPr marL="342900" indent="-342900">
              <a:spcAft>
                <a:spcPts val="600"/>
              </a:spcAft>
              <a:buAutoNum type="arabicPeriod"/>
            </a:pPr>
            <a:r>
              <a:rPr lang="tr-TR" err="1">
                <a:ea typeface="+mn-lt"/>
                <a:cs typeface="+mn-lt"/>
              </a:rPr>
              <a:t>Preventing</a:t>
            </a:r>
            <a:r>
              <a:rPr lang="tr-TR">
                <a:ea typeface="+mn-lt"/>
                <a:cs typeface="+mn-lt"/>
              </a:rPr>
              <a:t> </a:t>
            </a:r>
            <a:r>
              <a:rPr lang="tr-TR" err="1">
                <a:ea typeface="+mn-lt"/>
                <a:cs typeface="+mn-lt"/>
              </a:rPr>
              <a:t>domestic</a:t>
            </a:r>
            <a:r>
              <a:rPr lang="tr-TR">
                <a:ea typeface="+mn-lt"/>
                <a:cs typeface="+mn-lt"/>
              </a:rPr>
              <a:t> </a:t>
            </a:r>
            <a:r>
              <a:rPr lang="tr-TR" err="1">
                <a:ea typeface="+mn-lt"/>
                <a:cs typeface="+mn-lt"/>
              </a:rPr>
              <a:t>violence</a:t>
            </a:r>
            <a:r>
              <a:rPr lang="tr-TR">
                <a:ea typeface="+mn-lt"/>
                <a:cs typeface="+mn-lt"/>
              </a:rPr>
              <a:t> </a:t>
            </a:r>
            <a:r>
              <a:rPr lang="tr-TR" err="1">
                <a:ea typeface="+mn-lt"/>
                <a:cs typeface="+mn-lt"/>
              </a:rPr>
              <a:t>and</a:t>
            </a:r>
            <a:r>
              <a:rPr lang="tr-TR">
                <a:ea typeface="+mn-lt"/>
                <a:cs typeface="+mn-lt"/>
              </a:rPr>
              <a:t> CEFM </a:t>
            </a:r>
            <a:r>
              <a:rPr lang="tr-TR" err="1">
                <a:ea typeface="+mn-lt"/>
                <a:cs typeface="+mn-lt"/>
              </a:rPr>
              <a:t>and</a:t>
            </a:r>
            <a:r>
              <a:rPr lang="tr-TR">
                <a:ea typeface="+mn-lt"/>
                <a:cs typeface="+mn-lt"/>
              </a:rPr>
              <a:t> </a:t>
            </a:r>
            <a:r>
              <a:rPr lang="tr-TR" err="1">
                <a:ea typeface="+mn-lt"/>
                <a:cs typeface="+mn-lt"/>
              </a:rPr>
              <a:t>strengthening</a:t>
            </a:r>
            <a:r>
              <a:rPr lang="tr-TR">
                <a:ea typeface="+mn-lt"/>
                <a:cs typeface="+mn-lt"/>
              </a:rPr>
              <a:t> </a:t>
            </a:r>
            <a:r>
              <a:rPr lang="tr-TR" err="1">
                <a:ea typeface="+mn-lt"/>
                <a:cs typeface="+mn-lt"/>
              </a:rPr>
              <a:t>services</a:t>
            </a:r>
            <a:r>
              <a:rPr lang="tr-TR">
                <a:ea typeface="+mn-lt"/>
                <a:cs typeface="+mn-lt"/>
              </a:rPr>
              <a:t> </a:t>
            </a:r>
            <a:r>
              <a:rPr lang="tr-TR" err="1">
                <a:ea typeface="+mn-lt"/>
                <a:cs typeface="+mn-lt"/>
              </a:rPr>
              <a:t>for</a:t>
            </a:r>
            <a:r>
              <a:rPr lang="tr-TR">
                <a:ea typeface="+mn-lt"/>
                <a:cs typeface="+mn-lt"/>
              </a:rPr>
              <a:t> </a:t>
            </a:r>
            <a:r>
              <a:rPr lang="tr-TR" err="1">
                <a:ea typeface="+mn-lt"/>
                <a:cs typeface="+mn-lt"/>
              </a:rPr>
              <a:t>survivors</a:t>
            </a:r>
            <a:r>
              <a:rPr lang="tr-TR">
                <a:ea typeface="+mn-lt"/>
                <a:cs typeface="+mn-lt"/>
              </a:rPr>
              <a:t> (</a:t>
            </a:r>
            <a:r>
              <a:rPr lang="tr-TR" b="1" err="1">
                <a:ea typeface="+mn-lt"/>
                <a:cs typeface="+mn-lt"/>
              </a:rPr>
              <a:t>MoFSS</a:t>
            </a:r>
            <a:r>
              <a:rPr lang="tr-TR">
                <a:ea typeface="+mn-lt"/>
                <a:cs typeface="+mn-lt"/>
              </a:rPr>
              <a:t>)</a:t>
            </a:r>
            <a:endParaRPr lang="en-US"/>
          </a:p>
          <a:p>
            <a:pPr marL="342900" indent="-342900">
              <a:spcAft>
                <a:spcPts val="600"/>
              </a:spcAft>
              <a:buFont typeface="Calibri Light" panose="020F0302020204030204"/>
              <a:buAutoNum type="arabicPeriod"/>
            </a:pPr>
            <a:endParaRPr lang="en-US">
              <a:cs typeface="Calibri"/>
            </a:endParaRPr>
          </a:p>
        </p:txBody>
      </p:sp>
    </p:spTree>
    <p:extLst>
      <p:ext uri="{BB962C8B-B14F-4D97-AF65-F5344CB8AC3E}">
        <p14:creationId xmlns:p14="http://schemas.microsoft.com/office/powerpoint/2010/main" val="2612298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77B43-7FA9-41D6-86D1-3619F800083B}"/>
              </a:ext>
            </a:extLst>
          </p:cNvPr>
          <p:cNvSpPr>
            <a:spLocks noGrp="1"/>
          </p:cNvSpPr>
          <p:nvPr>
            <p:ph type="title"/>
          </p:nvPr>
        </p:nvSpPr>
        <p:spPr>
          <a:xfrm>
            <a:off x="440422" y="0"/>
            <a:ext cx="10515600" cy="929419"/>
          </a:xfrm>
        </p:spPr>
        <p:txBody>
          <a:bodyPr>
            <a:normAutofit/>
          </a:bodyPr>
          <a:lstStyle/>
          <a:p>
            <a:r>
              <a:rPr lang="tr-TR" altLang="en-US" sz="3200" b="1">
                <a:solidFill>
                  <a:srgbClr val="00B0F0"/>
                </a:solidFill>
              </a:rPr>
              <a:t>Outcome</a:t>
            </a:r>
            <a:r>
              <a:rPr lang="en-US" altLang="en-US" sz="3200" b="1">
                <a:solidFill>
                  <a:srgbClr val="00B0F0"/>
                </a:solidFill>
              </a:rPr>
              <a:t> 3</a:t>
            </a:r>
            <a:r>
              <a:rPr lang="tr-TR" altLang="en-US" sz="3200" b="1">
                <a:solidFill>
                  <a:srgbClr val="00B0F0"/>
                </a:solidFill>
              </a:rPr>
              <a:t> Priorities</a:t>
            </a:r>
            <a:r>
              <a:rPr lang="en-US" altLang="en-US" sz="3200" b="1">
                <a:solidFill>
                  <a:srgbClr val="00B0F0"/>
                </a:solidFill>
              </a:rPr>
              <a:t> and Workplan Focus</a:t>
            </a:r>
            <a:r>
              <a:rPr lang="tr-TR" altLang="en-US" sz="3200" b="1">
                <a:solidFill>
                  <a:srgbClr val="00B0F0"/>
                </a:solidFill>
              </a:rPr>
              <a:t> </a:t>
            </a:r>
            <a:endParaRPr lang="en-US" sz="3200">
              <a:solidFill>
                <a:srgbClr val="FF0000"/>
              </a:solidFill>
            </a:endParaRPr>
          </a:p>
        </p:txBody>
      </p:sp>
      <p:pic>
        <p:nvPicPr>
          <p:cNvPr id="4" name="Picture 3">
            <a:extLst>
              <a:ext uri="{FF2B5EF4-FFF2-40B4-BE49-F238E27FC236}">
                <a16:creationId xmlns:a16="http://schemas.microsoft.com/office/drawing/2014/main" id="{630191F6-792F-49B2-9E5A-360943EA67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422" y="6322955"/>
            <a:ext cx="534003" cy="341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070FA443-FBE2-4642-858A-BBB5E1CBD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8865" y="6356350"/>
            <a:ext cx="1063400" cy="27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52AAE6D-8D0E-4043-B6EE-7D7BDBB33524}"/>
              </a:ext>
            </a:extLst>
          </p:cNvPr>
          <p:cNvSpPr txBox="1"/>
          <p:nvPr/>
        </p:nvSpPr>
        <p:spPr>
          <a:xfrm>
            <a:off x="707423" y="1449880"/>
            <a:ext cx="2511175" cy="1200329"/>
          </a:xfrm>
          <a:prstGeom prst="rect">
            <a:avLst/>
          </a:prstGeom>
          <a:solidFill>
            <a:schemeClr val="bg1">
              <a:lumMod val="95000"/>
            </a:schemeClr>
          </a:solidFill>
          <a:effectLst>
            <a:outerShdw blurRad="50800" dist="38100" dir="8100000" algn="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lIns="91440" tIns="45720" rIns="91440" bIns="45720" rtlCol="0" anchor="t">
            <a:spAutoFit/>
          </a:bodyPr>
          <a:lstStyle/>
          <a:p>
            <a:r>
              <a:rPr lang="en-US"/>
              <a:t>Community based probation, diversion and restorative practices </a:t>
            </a:r>
          </a:p>
          <a:p>
            <a:endParaRPr lang="en-US"/>
          </a:p>
        </p:txBody>
      </p:sp>
      <p:sp>
        <p:nvSpPr>
          <p:cNvPr id="7" name="TextBox 6">
            <a:extLst>
              <a:ext uri="{FF2B5EF4-FFF2-40B4-BE49-F238E27FC236}">
                <a16:creationId xmlns:a16="http://schemas.microsoft.com/office/drawing/2014/main" id="{FFFC86F5-C782-4F6D-9929-BA38107ECA3D}"/>
              </a:ext>
            </a:extLst>
          </p:cNvPr>
          <p:cNvSpPr txBox="1"/>
          <p:nvPr/>
        </p:nvSpPr>
        <p:spPr>
          <a:xfrm>
            <a:off x="707423" y="3678835"/>
            <a:ext cx="2511175" cy="923330"/>
          </a:xfrm>
          <a:prstGeom prst="rect">
            <a:avLst/>
          </a:prstGeom>
          <a:solidFill>
            <a:schemeClr val="bg1">
              <a:lumMod val="95000"/>
            </a:schemeClr>
          </a:solidFill>
          <a:effectLst>
            <a:outerShdw blurRad="50800" dist="38100" dir="8100000" algn="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lIns="91440" tIns="45720" rIns="91440" bIns="45720" rtlCol="0" anchor="t">
            <a:spAutoFit/>
          </a:bodyPr>
          <a:lstStyle/>
          <a:p>
            <a:r>
              <a:rPr lang="en-US">
                <a:ea typeface="+mn-lt"/>
                <a:cs typeface="+mn-lt"/>
              </a:rPr>
              <a:t>Capacity development </a:t>
            </a:r>
          </a:p>
          <a:p>
            <a:endParaRPr lang="en-US">
              <a:ea typeface="+mn-lt"/>
              <a:cs typeface="+mn-lt"/>
            </a:endParaRPr>
          </a:p>
          <a:p>
            <a:endParaRPr lang="en-US">
              <a:ea typeface="+mn-lt"/>
              <a:cs typeface="+mn-lt"/>
            </a:endParaRPr>
          </a:p>
        </p:txBody>
      </p:sp>
      <p:sp>
        <p:nvSpPr>
          <p:cNvPr id="11" name="Content Placeholder 7">
            <a:extLst>
              <a:ext uri="{FF2B5EF4-FFF2-40B4-BE49-F238E27FC236}">
                <a16:creationId xmlns:a16="http://schemas.microsoft.com/office/drawing/2014/main" id="{B8D3DCDD-9739-4BD1-A388-4CE5F4A95899}"/>
              </a:ext>
            </a:extLst>
          </p:cNvPr>
          <p:cNvSpPr txBox="1">
            <a:spLocks/>
          </p:cNvSpPr>
          <p:nvPr/>
        </p:nvSpPr>
        <p:spPr>
          <a:xfrm>
            <a:off x="542909" y="878352"/>
            <a:ext cx="9174527" cy="46551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a:t>O</a:t>
            </a:r>
            <a:r>
              <a:rPr lang="en-US" sz="2000" b="1">
                <a:ea typeface="+mn-lt"/>
                <a:cs typeface="+mn-lt"/>
              </a:rPr>
              <a:t>utput 3.3 Key </a:t>
            </a:r>
            <a:r>
              <a:rPr lang="en-US" sz="2000" b="1"/>
              <a:t>Priorities</a:t>
            </a:r>
            <a:r>
              <a:rPr lang="en-US" sz="2000" b="1">
                <a:ea typeface="+mn-lt"/>
                <a:cs typeface="+mn-lt"/>
              </a:rPr>
              <a:t>                            Workplan Focus</a:t>
            </a:r>
          </a:p>
        </p:txBody>
      </p:sp>
      <p:sp>
        <p:nvSpPr>
          <p:cNvPr id="12" name="Callout: Line with Accent Bar 11">
            <a:extLst>
              <a:ext uri="{FF2B5EF4-FFF2-40B4-BE49-F238E27FC236}">
                <a16:creationId xmlns:a16="http://schemas.microsoft.com/office/drawing/2014/main" id="{47F8366D-2566-413C-B704-C22445546399}"/>
              </a:ext>
            </a:extLst>
          </p:cNvPr>
          <p:cNvSpPr/>
          <p:nvPr/>
        </p:nvSpPr>
        <p:spPr>
          <a:xfrm>
            <a:off x="4114358" y="1449880"/>
            <a:ext cx="7850333" cy="1067113"/>
          </a:xfrm>
          <a:prstGeom prst="accentCallout1">
            <a:avLst>
              <a:gd name="adj1" fmla="val 17195"/>
              <a:gd name="adj2" fmla="val -2162"/>
              <a:gd name="adj3" fmla="val 36636"/>
              <a:gd name="adj4" fmla="val -995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endParaRPr lang="tr-TR" b="1">
              <a:solidFill>
                <a:schemeClr val="tx1"/>
              </a:solidFill>
            </a:endParaRPr>
          </a:p>
        </p:txBody>
      </p:sp>
      <p:sp>
        <p:nvSpPr>
          <p:cNvPr id="13" name="TextBox 12">
            <a:extLst>
              <a:ext uri="{FF2B5EF4-FFF2-40B4-BE49-F238E27FC236}">
                <a16:creationId xmlns:a16="http://schemas.microsoft.com/office/drawing/2014/main" id="{AC22A712-7B32-4FD5-BE0C-43B4CE207262}"/>
              </a:ext>
            </a:extLst>
          </p:cNvPr>
          <p:cNvSpPr txBox="1"/>
          <p:nvPr/>
        </p:nvSpPr>
        <p:spPr>
          <a:xfrm>
            <a:off x="4114358" y="1319382"/>
            <a:ext cx="7958372" cy="1277273"/>
          </a:xfrm>
          <a:prstGeom prst="rect">
            <a:avLst/>
          </a:prstGeom>
          <a:noFill/>
        </p:spPr>
        <p:txBody>
          <a:bodyPr wrap="square" lIns="91440" tIns="45720" rIns="91440" bIns="45720" rtlCol="0" anchor="t">
            <a:spAutoFit/>
          </a:bodyPr>
          <a:lstStyle/>
          <a:p>
            <a:pPr marL="342900" indent="-342900">
              <a:spcAft>
                <a:spcPts val="600"/>
              </a:spcAft>
              <a:buAutoNum type="arabicPeriod"/>
            </a:pPr>
            <a:r>
              <a:rPr lang="en-US">
                <a:ea typeface="+mn-lt"/>
                <a:cs typeface="+mn-lt"/>
              </a:rPr>
              <a:t>Child-sensitive interventions concerning children in contact with law and Judicial Support Directorates (</a:t>
            </a:r>
            <a:r>
              <a:rPr lang="en-US" b="1">
                <a:ea typeface="+mn-lt"/>
                <a:cs typeface="+mn-lt"/>
              </a:rPr>
              <a:t>Ministry of Justice</a:t>
            </a:r>
            <a:r>
              <a:rPr lang="en-US">
                <a:ea typeface="+mn-lt"/>
                <a:cs typeface="+mn-lt"/>
              </a:rPr>
              <a:t>)  </a:t>
            </a:r>
          </a:p>
          <a:p>
            <a:pPr marL="342900" indent="-342900">
              <a:spcAft>
                <a:spcPts val="600"/>
              </a:spcAft>
              <a:buAutoNum type="arabicPeriod"/>
            </a:pPr>
            <a:r>
              <a:rPr lang="en-US">
                <a:ea typeface="+mn-lt"/>
                <a:cs typeface="+mn-lt"/>
              </a:rPr>
              <a:t>Community-based probation, diversion and restorative practices for children (</a:t>
            </a:r>
            <a:r>
              <a:rPr lang="en-US" b="1">
                <a:ea typeface="+mn-lt"/>
                <a:cs typeface="+mn-lt"/>
              </a:rPr>
              <a:t>Ministry of Justice</a:t>
            </a:r>
            <a:r>
              <a:rPr lang="en-US">
                <a:ea typeface="+mn-lt"/>
                <a:cs typeface="+mn-lt"/>
              </a:rPr>
              <a:t>) </a:t>
            </a:r>
          </a:p>
        </p:txBody>
      </p:sp>
      <p:sp>
        <p:nvSpPr>
          <p:cNvPr id="14" name="Callout: Line with Accent Bar 13">
            <a:extLst>
              <a:ext uri="{FF2B5EF4-FFF2-40B4-BE49-F238E27FC236}">
                <a16:creationId xmlns:a16="http://schemas.microsoft.com/office/drawing/2014/main" id="{76782083-58D9-4ADF-914D-5FE29ECEE793}"/>
              </a:ext>
            </a:extLst>
          </p:cNvPr>
          <p:cNvSpPr/>
          <p:nvPr/>
        </p:nvSpPr>
        <p:spPr>
          <a:xfrm>
            <a:off x="4114357" y="3202868"/>
            <a:ext cx="7850333" cy="2143635"/>
          </a:xfrm>
          <a:prstGeom prst="accentCallout1">
            <a:avLst>
              <a:gd name="adj1" fmla="val 19364"/>
              <a:gd name="adj2" fmla="val -2162"/>
              <a:gd name="adj3" fmla="val 30852"/>
              <a:gd name="adj4" fmla="val -995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endParaRPr lang="tr-TR" b="1">
              <a:solidFill>
                <a:schemeClr val="tx1"/>
              </a:solidFill>
            </a:endParaRPr>
          </a:p>
        </p:txBody>
      </p:sp>
      <p:pic>
        <p:nvPicPr>
          <p:cNvPr id="6" name="Picture 7" descr="A picture containing floor, indoor, standing, silhouette&#10;&#10;Description automatically generated">
            <a:extLst>
              <a:ext uri="{FF2B5EF4-FFF2-40B4-BE49-F238E27FC236}">
                <a16:creationId xmlns:a16="http://schemas.microsoft.com/office/drawing/2014/main" id="{24047142-2951-4BEF-ACF4-3E6892E20660}"/>
              </a:ext>
            </a:extLst>
          </p:cNvPr>
          <p:cNvPicPr>
            <a:picLocks noChangeAspect="1"/>
          </p:cNvPicPr>
          <p:nvPr/>
        </p:nvPicPr>
        <p:blipFill>
          <a:blip r:embed="rId5"/>
          <a:stretch>
            <a:fillRect/>
          </a:stretch>
        </p:blipFill>
        <p:spPr>
          <a:xfrm>
            <a:off x="8770446" y="2911651"/>
            <a:ext cx="3421554" cy="2278808"/>
          </a:xfrm>
          <a:prstGeom prst="rect">
            <a:avLst/>
          </a:prstGeom>
        </p:spPr>
      </p:pic>
      <p:sp>
        <p:nvSpPr>
          <p:cNvPr id="15" name="TextBox 14">
            <a:extLst>
              <a:ext uri="{FF2B5EF4-FFF2-40B4-BE49-F238E27FC236}">
                <a16:creationId xmlns:a16="http://schemas.microsoft.com/office/drawing/2014/main" id="{772D89D6-D875-4170-9A01-AB5E41950053}"/>
              </a:ext>
            </a:extLst>
          </p:cNvPr>
          <p:cNvSpPr txBox="1"/>
          <p:nvPr/>
        </p:nvSpPr>
        <p:spPr>
          <a:xfrm>
            <a:off x="4114358" y="2968714"/>
            <a:ext cx="4631736" cy="2462213"/>
          </a:xfrm>
          <a:prstGeom prst="rect">
            <a:avLst/>
          </a:prstGeom>
          <a:noFill/>
        </p:spPr>
        <p:txBody>
          <a:bodyPr wrap="square" lIns="91440" tIns="45720" rIns="91440" bIns="45720" rtlCol="0" anchor="t">
            <a:spAutoFit/>
          </a:bodyPr>
          <a:lstStyle/>
          <a:p>
            <a:pPr marL="342900" indent="-342900">
              <a:spcAft>
                <a:spcPts val="600"/>
              </a:spcAft>
              <a:buAutoNum type="arabicPeriod"/>
            </a:pPr>
            <a:r>
              <a:rPr lang="en-US">
                <a:ea typeface="+mn-lt"/>
                <a:cs typeface="+mn-lt"/>
              </a:rPr>
              <a:t>Training for lawyers and Bar Associations on promotion, protection and monitoring of children's rights  (</a:t>
            </a:r>
            <a:r>
              <a:rPr lang="en-US" b="1">
                <a:ea typeface="+mn-lt"/>
                <a:cs typeface="+mn-lt"/>
              </a:rPr>
              <a:t>Union of Turkish Bar Associations</a:t>
            </a:r>
            <a:r>
              <a:rPr lang="en-US">
                <a:ea typeface="+mn-lt"/>
                <a:cs typeface="+mn-lt"/>
              </a:rPr>
              <a:t>) </a:t>
            </a:r>
          </a:p>
          <a:p>
            <a:pPr marL="342900" indent="-342900">
              <a:spcAft>
                <a:spcPts val="600"/>
              </a:spcAft>
              <a:buAutoNum type="arabicPeriod"/>
            </a:pPr>
            <a:r>
              <a:rPr lang="en-US">
                <a:ea typeface="+mn-lt"/>
                <a:cs typeface="+mn-lt"/>
              </a:rPr>
              <a:t>Development and dissemination of training curricula for candidate judges &amp; prosecutors (</a:t>
            </a:r>
            <a:r>
              <a:rPr lang="en-US" b="1">
                <a:ea typeface="+mn-lt"/>
                <a:cs typeface="+mn-lt"/>
              </a:rPr>
              <a:t>Justice Academy of Turkey</a:t>
            </a:r>
            <a:r>
              <a:rPr lang="en-US">
                <a:ea typeface="+mn-lt"/>
                <a:cs typeface="+mn-lt"/>
              </a:rPr>
              <a:t>)</a:t>
            </a:r>
          </a:p>
          <a:p>
            <a:pPr marL="342900" indent="-342900">
              <a:spcAft>
                <a:spcPts val="600"/>
              </a:spcAft>
              <a:buFontTx/>
              <a:buAutoNum type="arabicPeriod"/>
            </a:pPr>
            <a:endParaRPr lang="en-US">
              <a:cs typeface="Calibri"/>
            </a:endParaRPr>
          </a:p>
        </p:txBody>
      </p:sp>
    </p:spTree>
    <p:extLst>
      <p:ext uri="{BB962C8B-B14F-4D97-AF65-F5344CB8AC3E}">
        <p14:creationId xmlns:p14="http://schemas.microsoft.com/office/powerpoint/2010/main" val="885582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77B43-7FA9-41D6-86D1-3619F800083B}"/>
              </a:ext>
            </a:extLst>
          </p:cNvPr>
          <p:cNvSpPr>
            <a:spLocks noGrp="1"/>
          </p:cNvSpPr>
          <p:nvPr>
            <p:ph type="title"/>
          </p:nvPr>
        </p:nvSpPr>
        <p:spPr>
          <a:xfrm>
            <a:off x="440422" y="0"/>
            <a:ext cx="10515600" cy="929419"/>
          </a:xfrm>
        </p:spPr>
        <p:txBody>
          <a:bodyPr>
            <a:normAutofit/>
          </a:bodyPr>
          <a:lstStyle/>
          <a:p>
            <a:r>
              <a:rPr lang="tr-TR" altLang="en-US" sz="3200" b="1">
                <a:solidFill>
                  <a:srgbClr val="00B0F0"/>
                </a:solidFill>
              </a:rPr>
              <a:t>Outcome</a:t>
            </a:r>
            <a:r>
              <a:rPr lang="en-US" altLang="en-US" sz="3200" b="1">
                <a:solidFill>
                  <a:srgbClr val="00B0F0"/>
                </a:solidFill>
              </a:rPr>
              <a:t> 3</a:t>
            </a:r>
            <a:r>
              <a:rPr lang="tr-TR" altLang="en-US" sz="3200" b="1">
                <a:solidFill>
                  <a:srgbClr val="00B0F0"/>
                </a:solidFill>
              </a:rPr>
              <a:t> Priorities</a:t>
            </a:r>
            <a:r>
              <a:rPr lang="en-US" altLang="en-US" sz="3200" b="1">
                <a:solidFill>
                  <a:srgbClr val="00B0F0"/>
                </a:solidFill>
              </a:rPr>
              <a:t> and Workplan Focus</a:t>
            </a:r>
            <a:r>
              <a:rPr lang="tr-TR" altLang="en-US" sz="3200" b="1">
                <a:solidFill>
                  <a:srgbClr val="00B0F0"/>
                </a:solidFill>
              </a:rPr>
              <a:t> </a:t>
            </a:r>
            <a:endParaRPr lang="en-US" sz="3200">
              <a:solidFill>
                <a:srgbClr val="FF0000"/>
              </a:solidFill>
            </a:endParaRPr>
          </a:p>
        </p:txBody>
      </p:sp>
      <p:pic>
        <p:nvPicPr>
          <p:cNvPr id="4" name="Picture 3">
            <a:extLst>
              <a:ext uri="{FF2B5EF4-FFF2-40B4-BE49-F238E27FC236}">
                <a16:creationId xmlns:a16="http://schemas.microsoft.com/office/drawing/2014/main" id="{630191F6-792F-49B2-9E5A-360943EA67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422" y="6322955"/>
            <a:ext cx="534003" cy="341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070FA443-FBE2-4642-858A-BBB5E1CBD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8865" y="6356350"/>
            <a:ext cx="1063400" cy="27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52AAE6D-8D0E-4043-B6EE-7D7BDBB33524}"/>
              </a:ext>
            </a:extLst>
          </p:cNvPr>
          <p:cNvSpPr txBox="1"/>
          <p:nvPr/>
        </p:nvSpPr>
        <p:spPr>
          <a:xfrm>
            <a:off x="707423" y="1840582"/>
            <a:ext cx="2511175" cy="1200329"/>
          </a:xfrm>
          <a:prstGeom prst="rect">
            <a:avLst/>
          </a:prstGeom>
          <a:solidFill>
            <a:schemeClr val="bg1">
              <a:lumMod val="95000"/>
            </a:schemeClr>
          </a:solidFill>
          <a:effectLst>
            <a:outerShdw blurRad="50800" dist="38100" dir="8100000" algn="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lIns="91440" tIns="45720" rIns="91440" bIns="45720" rtlCol="0" anchor="t">
            <a:spAutoFit/>
          </a:bodyPr>
          <a:lstStyle/>
          <a:p>
            <a:r>
              <a:rPr lang="en-US"/>
              <a:t>Complementary services </a:t>
            </a:r>
            <a:r>
              <a:rPr lang="en-US">
                <a:ea typeface="+mn-lt"/>
                <a:cs typeface="+mn-lt"/>
              </a:rPr>
              <a:t>for vulnerable groups</a:t>
            </a:r>
          </a:p>
          <a:p>
            <a:r>
              <a:rPr lang="en-US"/>
              <a:t> in Southeast Turkey </a:t>
            </a:r>
            <a:endParaRPr lang="en-US">
              <a:cs typeface="Calibri"/>
            </a:endParaRPr>
          </a:p>
        </p:txBody>
      </p:sp>
      <p:sp>
        <p:nvSpPr>
          <p:cNvPr id="11" name="Content Placeholder 7">
            <a:extLst>
              <a:ext uri="{FF2B5EF4-FFF2-40B4-BE49-F238E27FC236}">
                <a16:creationId xmlns:a16="http://schemas.microsoft.com/office/drawing/2014/main" id="{B8D3DCDD-9739-4BD1-A388-4CE5F4A95899}"/>
              </a:ext>
            </a:extLst>
          </p:cNvPr>
          <p:cNvSpPr txBox="1">
            <a:spLocks/>
          </p:cNvSpPr>
          <p:nvPr/>
        </p:nvSpPr>
        <p:spPr>
          <a:xfrm>
            <a:off x="542909" y="878352"/>
            <a:ext cx="9174527" cy="46551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a:t>O</a:t>
            </a:r>
            <a:r>
              <a:rPr lang="en-US" sz="2000" b="1">
                <a:ea typeface="+mn-lt"/>
                <a:cs typeface="+mn-lt"/>
              </a:rPr>
              <a:t>utput 3.4 Key </a:t>
            </a:r>
            <a:r>
              <a:rPr lang="en-US" sz="2000" b="1"/>
              <a:t>Priorities</a:t>
            </a:r>
            <a:r>
              <a:rPr lang="en-US" sz="2000" b="1">
                <a:ea typeface="+mn-lt"/>
                <a:cs typeface="+mn-lt"/>
              </a:rPr>
              <a:t>                            Workplan Focus</a:t>
            </a:r>
          </a:p>
        </p:txBody>
      </p:sp>
      <p:sp>
        <p:nvSpPr>
          <p:cNvPr id="12" name="Callout: Line with Accent Bar 11">
            <a:extLst>
              <a:ext uri="{FF2B5EF4-FFF2-40B4-BE49-F238E27FC236}">
                <a16:creationId xmlns:a16="http://schemas.microsoft.com/office/drawing/2014/main" id="{47F8366D-2566-413C-B704-C22445546399}"/>
              </a:ext>
            </a:extLst>
          </p:cNvPr>
          <p:cNvSpPr/>
          <p:nvPr/>
        </p:nvSpPr>
        <p:spPr>
          <a:xfrm>
            <a:off x="4114358" y="1403387"/>
            <a:ext cx="7850333" cy="3347517"/>
          </a:xfrm>
          <a:prstGeom prst="accentCallout1">
            <a:avLst>
              <a:gd name="adj1" fmla="val 22249"/>
              <a:gd name="adj2" fmla="val -2225"/>
              <a:gd name="adj3" fmla="val 32125"/>
              <a:gd name="adj4" fmla="val -1004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endParaRPr lang="tr-TR" b="1">
              <a:solidFill>
                <a:schemeClr val="tx1"/>
              </a:solidFill>
            </a:endParaRPr>
          </a:p>
        </p:txBody>
      </p:sp>
      <p:sp>
        <p:nvSpPr>
          <p:cNvPr id="13" name="TextBox 12">
            <a:extLst>
              <a:ext uri="{FF2B5EF4-FFF2-40B4-BE49-F238E27FC236}">
                <a16:creationId xmlns:a16="http://schemas.microsoft.com/office/drawing/2014/main" id="{AC22A712-7B32-4FD5-BE0C-43B4CE207262}"/>
              </a:ext>
            </a:extLst>
          </p:cNvPr>
          <p:cNvSpPr txBox="1"/>
          <p:nvPr/>
        </p:nvSpPr>
        <p:spPr>
          <a:xfrm>
            <a:off x="4114358" y="1213008"/>
            <a:ext cx="7958372" cy="4708981"/>
          </a:xfrm>
          <a:prstGeom prst="rect">
            <a:avLst/>
          </a:prstGeom>
          <a:noFill/>
        </p:spPr>
        <p:txBody>
          <a:bodyPr wrap="square" lIns="91440" tIns="45720" rIns="91440" bIns="45720" rtlCol="0" anchor="t">
            <a:spAutoFit/>
          </a:bodyPr>
          <a:lstStyle/>
          <a:p>
            <a:pPr marL="342900" indent="-342900">
              <a:spcAft>
                <a:spcPts val="600"/>
              </a:spcAft>
              <a:buFont typeface="+mj-lt"/>
              <a:buAutoNum type="arabicPeriod"/>
            </a:pPr>
            <a:r>
              <a:rPr lang="en-US">
                <a:ea typeface="+mn-lt"/>
                <a:cs typeface="+mn-lt"/>
              </a:rPr>
              <a:t>Multisectoral coordination and child-oriented policy and strategy development (</a:t>
            </a:r>
            <a:r>
              <a:rPr lang="en-US" b="1">
                <a:ea typeface="+mn-lt"/>
                <a:cs typeface="+mn-lt"/>
              </a:rPr>
              <a:t>Gaziantep Metropolitan Municipality, Sanliurfa Metropolitan Municipality and Kilis Municipality, GAP, TKV, STL</a:t>
            </a:r>
            <a:r>
              <a:rPr lang="en-US">
                <a:ea typeface="+mn-lt"/>
                <a:cs typeface="+mn-lt"/>
              </a:rPr>
              <a:t>)</a:t>
            </a:r>
          </a:p>
          <a:p>
            <a:pPr marL="342900" indent="-342900">
              <a:spcAft>
                <a:spcPts val="600"/>
              </a:spcAft>
              <a:buFont typeface="+mj-lt"/>
              <a:buAutoNum type="arabicPeriod"/>
            </a:pPr>
            <a:r>
              <a:rPr lang="en-US">
                <a:ea typeface="+mn-lt"/>
                <a:cs typeface="+mn-lt"/>
              </a:rPr>
              <a:t>Youth skills building including employability (</a:t>
            </a:r>
            <a:r>
              <a:rPr lang="en-US" b="1">
                <a:ea typeface="+mn-lt"/>
                <a:cs typeface="+mn-lt"/>
              </a:rPr>
              <a:t>Gaziantep Metropolitan Municipality, Kilis Municipality, GAP, TKV</a:t>
            </a:r>
            <a:r>
              <a:rPr lang="en-US">
                <a:ea typeface="+mn-lt"/>
                <a:cs typeface="+mn-lt"/>
              </a:rPr>
              <a:t>)</a:t>
            </a:r>
          </a:p>
          <a:p>
            <a:pPr marL="342900" indent="-342900">
              <a:spcAft>
                <a:spcPts val="600"/>
              </a:spcAft>
              <a:buFont typeface="+mj-lt"/>
              <a:buAutoNum type="arabicPeriod"/>
            </a:pPr>
            <a:r>
              <a:rPr lang="en-US">
                <a:ea typeface="+mn-lt"/>
                <a:cs typeface="+mn-lt"/>
              </a:rPr>
              <a:t>Early Childhood Education for children from host and refugee communities - (</a:t>
            </a:r>
            <a:r>
              <a:rPr lang="en-US" b="1">
                <a:ea typeface="+mn-lt"/>
                <a:cs typeface="+mn-lt"/>
              </a:rPr>
              <a:t>Gaziantep Metropolitan Municipality, Sanliurfa Metropolitan Municipality and Kilis Municipality, GAP, TKV</a:t>
            </a:r>
            <a:r>
              <a:rPr lang="en-US">
                <a:ea typeface="+mn-lt"/>
                <a:cs typeface="+mn-lt"/>
              </a:rPr>
              <a:t>)</a:t>
            </a:r>
          </a:p>
          <a:p>
            <a:pPr marL="342900" indent="-342900">
              <a:spcAft>
                <a:spcPts val="600"/>
              </a:spcAft>
              <a:buFont typeface="+mj-lt"/>
              <a:buAutoNum type="arabicPeriod"/>
            </a:pPr>
            <a:r>
              <a:rPr lang="en-US">
                <a:ea typeface="+mn-lt"/>
                <a:cs typeface="+mn-lt"/>
              </a:rPr>
              <a:t>Identification and referral of OOS and at risk of drop-out children (</a:t>
            </a:r>
            <a:r>
              <a:rPr lang="en-US" b="1">
                <a:ea typeface="+mn-lt"/>
                <a:cs typeface="+mn-lt"/>
              </a:rPr>
              <a:t>Gaziantep Metropolitan Municipality, Kilis Municipality, </a:t>
            </a:r>
            <a:r>
              <a:rPr lang="en-US" b="1" err="1">
                <a:ea typeface="+mn-lt"/>
                <a:cs typeface="+mn-lt"/>
              </a:rPr>
              <a:t>Şanlıurfa</a:t>
            </a:r>
            <a:r>
              <a:rPr lang="en-US" b="1">
                <a:ea typeface="+mn-lt"/>
                <a:cs typeface="+mn-lt"/>
              </a:rPr>
              <a:t> Municipality, GAP, TKV, STL</a:t>
            </a:r>
            <a:r>
              <a:rPr lang="en-US">
                <a:ea typeface="+mn-lt"/>
                <a:cs typeface="+mn-lt"/>
              </a:rPr>
              <a:t>)</a:t>
            </a:r>
          </a:p>
          <a:p>
            <a:pPr marL="342900" indent="-342900">
              <a:spcAft>
                <a:spcPts val="600"/>
              </a:spcAft>
              <a:buFont typeface="+mj-lt"/>
              <a:buAutoNum type="arabicPeriod"/>
            </a:pPr>
            <a:r>
              <a:rPr lang="en-US">
                <a:ea typeface="+mn-lt"/>
                <a:cs typeface="+mn-lt"/>
              </a:rPr>
              <a:t>Awareness raising on </a:t>
            </a:r>
            <a:r>
              <a:rPr lang="tr-TR" err="1">
                <a:ea typeface="+mn-lt"/>
                <a:cs typeface="+mn-lt"/>
              </a:rPr>
              <a:t>Child,Early</a:t>
            </a:r>
            <a:r>
              <a:rPr lang="tr-TR">
                <a:ea typeface="+mn-lt"/>
                <a:cs typeface="+mn-lt"/>
              </a:rPr>
              <a:t> </a:t>
            </a:r>
            <a:r>
              <a:rPr lang="tr-TR" err="1">
                <a:ea typeface="+mn-lt"/>
                <a:cs typeface="+mn-lt"/>
              </a:rPr>
              <a:t>and</a:t>
            </a:r>
            <a:r>
              <a:rPr lang="tr-TR">
                <a:ea typeface="+mn-lt"/>
                <a:cs typeface="+mn-lt"/>
              </a:rPr>
              <a:t> </a:t>
            </a:r>
            <a:r>
              <a:rPr lang="tr-TR" err="1">
                <a:ea typeface="+mn-lt"/>
                <a:cs typeface="+mn-lt"/>
              </a:rPr>
              <a:t>Forced</a:t>
            </a:r>
            <a:r>
              <a:rPr lang="tr-TR">
                <a:ea typeface="+mn-lt"/>
                <a:cs typeface="+mn-lt"/>
              </a:rPr>
              <a:t> </a:t>
            </a:r>
            <a:r>
              <a:rPr lang="tr-TR" err="1">
                <a:ea typeface="+mn-lt"/>
                <a:cs typeface="+mn-lt"/>
              </a:rPr>
              <a:t>Marriage</a:t>
            </a:r>
            <a:r>
              <a:rPr lang="en-US">
                <a:ea typeface="+mn-lt"/>
                <a:cs typeface="+mn-lt"/>
              </a:rPr>
              <a:t> (</a:t>
            </a:r>
            <a:r>
              <a:rPr lang="en-US" b="1">
                <a:ea typeface="+mn-lt"/>
                <a:cs typeface="+mn-lt"/>
              </a:rPr>
              <a:t>Gaziantep Metropolitan Municipality, Kilis Municipality, GAP</a:t>
            </a:r>
            <a:r>
              <a:rPr lang="en-US">
                <a:ea typeface="+mn-lt"/>
                <a:cs typeface="+mn-lt"/>
              </a:rPr>
              <a:t>)</a:t>
            </a:r>
            <a:r>
              <a:rPr lang="tr-TR">
                <a:ea typeface="+mn-lt"/>
                <a:cs typeface="+mn-lt"/>
              </a:rPr>
              <a:t> </a:t>
            </a:r>
            <a:endParaRPr lang="en-US">
              <a:ea typeface="+mn-lt"/>
              <a:cs typeface="+mn-lt"/>
            </a:endParaRPr>
          </a:p>
          <a:p>
            <a:pPr marL="342900" indent="-342900">
              <a:spcAft>
                <a:spcPts val="600"/>
              </a:spcAft>
              <a:buFont typeface="+mj-lt"/>
              <a:buAutoNum type="arabicPeriod"/>
            </a:pPr>
            <a:endParaRPr lang="tr-TR">
              <a:ea typeface="+mn-lt"/>
              <a:cs typeface="+mn-lt"/>
            </a:endParaRPr>
          </a:p>
          <a:p>
            <a:pPr marL="342900" indent="-342900">
              <a:spcAft>
                <a:spcPts val="600"/>
              </a:spcAft>
              <a:buFont typeface="+mj-lt"/>
              <a:buAutoNum type="arabicPeriod"/>
            </a:pPr>
            <a:endParaRPr lang="en-US">
              <a:ea typeface="+mn-lt"/>
              <a:cs typeface="+mn-lt"/>
            </a:endParaRPr>
          </a:p>
        </p:txBody>
      </p:sp>
      <p:pic>
        <p:nvPicPr>
          <p:cNvPr id="7" name="Picture 7">
            <a:extLst>
              <a:ext uri="{FF2B5EF4-FFF2-40B4-BE49-F238E27FC236}">
                <a16:creationId xmlns:a16="http://schemas.microsoft.com/office/drawing/2014/main" id="{6B2A72C4-F19B-469E-A7CB-827197BE9651}"/>
              </a:ext>
            </a:extLst>
          </p:cNvPr>
          <p:cNvPicPr>
            <a:picLocks noChangeAspect="1"/>
          </p:cNvPicPr>
          <p:nvPr/>
        </p:nvPicPr>
        <p:blipFill>
          <a:blip r:embed="rId5"/>
          <a:stretch>
            <a:fillRect/>
          </a:stretch>
        </p:blipFill>
        <p:spPr>
          <a:xfrm>
            <a:off x="395357" y="3596172"/>
            <a:ext cx="3416851" cy="2084179"/>
          </a:xfrm>
          <a:prstGeom prst="rect">
            <a:avLst/>
          </a:prstGeom>
        </p:spPr>
      </p:pic>
    </p:spTree>
    <p:extLst>
      <p:ext uri="{BB962C8B-B14F-4D97-AF65-F5344CB8AC3E}">
        <p14:creationId xmlns:p14="http://schemas.microsoft.com/office/powerpoint/2010/main" val="3621903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3EE8334-E660-44E4-9F25-F1A76D088960}"/>
              </a:ext>
            </a:extLst>
          </p:cNvPr>
          <p:cNvSpPr txBox="1"/>
          <p:nvPr/>
        </p:nvSpPr>
        <p:spPr>
          <a:xfrm>
            <a:off x="690495" y="1800042"/>
            <a:ext cx="10833793" cy="1417834"/>
          </a:xfrm>
          <a:prstGeom prst="rect">
            <a:avLst/>
          </a:prstGeom>
          <a:solidFill>
            <a:schemeClr val="accent1">
              <a:lumMod val="20000"/>
              <a:lumOff val="80000"/>
            </a:schemeClr>
          </a:solidFill>
        </p:spPr>
        <p:txBody>
          <a:bodyPr wrap="square" rtlCol="0">
            <a:spAutoFit/>
          </a:bodyPr>
          <a:lstStyle/>
          <a:p>
            <a:endParaRPr lang="en-US"/>
          </a:p>
        </p:txBody>
      </p:sp>
      <p:sp>
        <p:nvSpPr>
          <p:cNvPr id="2" name="Title 1">
            <a:extLst>
              <a:ext uri="{FF2B5EF4-FFF2-40B4-BE49-F238E27FC236}">
                <a16:creationId xmlns:a16="http://schemas.microsoft.com/office/drawing/2014/main" id="{E6671389-73D2-4A51-B07F-4CAF6DE60792}"/>
              </a:ext>
            </a:extLst>
          </p:cNvPr>
          <p:cNvSpPr>
            <a:spLocks noGrp="1"/>
          </p:cNvSpPr>
          <p:nvPr>
            <p:ph type="title"/>
          </p:nvPr>
        </p:nvSpPr>
        <p:spPr>
          <a:xfrm>
            <a:off x="667712" y="813557"/>
            <a:ext cx="6554723" cy="1325563"/>
          </a:xfrm>
        </p:spPr>
        <p:txBody>
          <a:bodyPr>
            <a:normAutofit fontScale="90000"/>
          </a:bodyPr>
          <a:lstStyle/>
          <a:p>
            <a:pPr>
              <a:lnSpc>
                <a:spcPct val="80000"/>
              </a:lnSpc>
              <a:spcAft>
                <a:spcPts val="600"/>
              </a:spcAft>
            </a:pPr>
            <a:br>
              <a:rPr lang="tr-TR" altLang="en-US" b="1">
                <a:solidFill>
                  <a:srgbClr val="33CCFF"/>
                </a:solidFill>
              </a:rPr>
            </a:br>
            <a:br>
              <a:rPr lang="tr-TR" altLang="en-US" b="1">
                <a:solidFill>
                  <a:srgbClr val="33CCFF"/>
                </a:solidFill>
              </a:rPr>
            </a:br>
            <a:r>
              <a:rPr lang="tr-TR" altLang="en-US" b="1">
                <a:solidFill>
                  <a:srgbClr val="33CCFF"/>
                </a:solidFill>
              </a:rPr>
              <a:t>Outcome 4 – Investment and monitoring Mechanisms for Child Rights</a:t>
            </a:r>
            <a:br>
              <a:rPr lang="tr-TR" altLang="en-US" b="1">
                <a:solidFill>
                  <a:srgbClr val="33CCFF"/>
                </a:solidFill>
              </a:rPr>
            </a:br>
            <a:br>
              <a:rPr lang="tr-TR" altLang="en-US" b="1">
                <a:solidFill>
                  <a:schemeClr val="bg2">
                    <a:lumMod val="25000"/>
                  </a:schemeClr>
                </a:solidFill>
              </a:rPr>
            </a:br>
            <a:br>
              <a:rPr lang="tr-TR" altLang="en-US" b="1">
                <a:solidFill>
                  <a:schemeClr val="bg2">
                    <a:lumMod val="25000"/>
                  </a:schemeClr>
                </a:solidFill>
              </a:rPr>
            </a:br>
            <a:br>
              <a:rPr lang="tr-TR" b="1">
                <a:solidFill>
                  <a:prstClr val="black"/>
                </a:solidFill>
                <a:latin typeface="Calibri" panose="020F0502020204030204"/>
              </a:rPr>
            </a:br>
            <a:endParaRPr lang="en-US"/>
          </a:p>
        </p:txBody>
      </p:sp>
      <p:sp>
        <p:nvSpPr>
          <p:cNvPr id="3" name="Content Placeholder 2">
            <a:extLst>
              <a:ext uri="{FF2B5EF4-FFF2-40B4-BE49-F238E27FC236}">
                <a16:creationId xmlns:a16="http://schemas.microsoft.com/office/drawing/2014/main" id="{4EB20467-9BAD-48F7-923C-27DF5F9A9B21}"/>
              </a:ext>
            </a:extLst>
          </p:cNvPr>
          <p:cNvSpPr>
            <a:spLocks noGrp="1"/>
          </p:cNvSpPr>
          <p:nvPr>
            <p:ph idx="1"/>
          </p:nvPr>
        </p:nvSpPr>
        <p:spPr>
          <a:xfrm>
            <a:off x="838200" y="1746113"/>
            <a:ext cx="10515600" cy="4351338"/>
          </a:xfrm>
        </p:spPr>
        <p:txBody>
          <a:bodyPr/>
          <a:lstStyle/>
          <a:p>
            <a:pPr marL="0" lvl="0" indent="0" algn="ctr">
              <a:buNone/>
            </a:pPr>
            <a:endParaRPr lang="tr-TR" b="1">
              <a:solidFill>
                <a:prstClr val="black"/>
              </a:solidFill>
            </a:endParaRPr>
          </a:p>
          <a:p>
            <a:pPr marL="0" indent="0" algn="ctr" defTabSz="711200">
              <a:spcBef>
                <a:spcPct val="0"/>
              </a:spcBef>
              <a:spcAft>
                <a:spcPct val="35000"/>
              </a:spcAft>
              <a:buNone/>
            </a:pPr>
            <a:r>
              <a:rPr lang="en-US" b="1">
                <a:solidFill>
                  <a:schemeClr val="tx1"/>
                </a:solidFill>
              </a:rPr>
              <a:t>By 2025, public and private entities and civil society demonstrate a shared commitment and increased investments in child rights</a:t>
            </a:r>
            <a:endParaRPr lang="en-US">
              <a:solidFill>
                <a:schemeClr val="tx1"/>
              </a:solidFill>
            </a:endParaRPr>
          </a:p>
          <a:p>
            <a:endParaRPr lang="en-US"/>
          </a:p>
        </p:txBody>
      </p:sp>
      <p:sp>
        <p:nvSpPr>
          <p:cNvPr id="13" name="Freeform: Shape 12">
            <a:extLst>
              <a:ext uri="{FF2B5EF4-FFF2-40B4-BE49-F238E27FC236}">
                <a16:creationId xmlns:a16="http://schemas.microsoft.com/office/drawing/2014/main" id="{081DB854-0E01-40BC-990E-A32C492034F3}"/>
              </a:ext>
            </a:extLst>
          </p:cNvPr>
          <p:cNvSpPr/>
          <p:nvPr/>
        </p:nvSpPr>
        <p:spPr>
          <a:xfrm>
            <a:off x="944216" y="3998241"/>
            <a:ext cx="3237280" cy="1820162"/>
          </a:xfrm>
          <a:custGeom>
            <a:avLst/>
            <a:gdLst>
              <a:gd name="connsiteX0" fmla="*/ 0 w 2720684"/>
              <a:gd name="connsiteY0" fmla="*/ 228600 h 2285997"/>
              <a:gd name="connsiteX1" fmla="*/ 228600 w 2720684"/>
              <a:gd name="connsiteY1" fmla="*/ 0 h 2285997"/>
              <a:gd name="connsiteX2" fmla="*/ 2492084 w 2720684"/>
              <a:gd name="connsiteY2" fmla="*/ 0 h 2285997"/>
              <a:gd name="connsiteX3" fmla="*/ 2720684 w 2720684"/>
              <a:gd name="connsiteY3" fmla="*/ 228600 h 2285997"/>
              <a:gd name="connsiteX4" fmla="*/ 2720684 w 2720684"/>
              <a:gd name="connsiteY4" fmla="*/ 2057397 h 2285997"/>
              <a:gd name="connsiteX5" fmla="*/ 2492084 w 2720684"/>
              <a:gd name="connsiteY5" fmla="*/ 2285997 h 2285997"/>
              <a:gd name="connsiteX6" fmla="*/ 228600 w 2720684"/>
              <a:gd name="connsiteY6" fmla="*/ 2285997 h 2285997"/>
              <a:gd name="connsiteX7" fmla="*/ 0 w 2720684"/>
              <a:gd name="connsiteY7" fmla="*/ 2057397 h 2285997"/>
              <a:gd name="connsiteX8" fmla="*/ 0 w 2720684"/>
              <a:gd name="connsiteY8" fmla="*/ 228600 h 228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0684" h="2285997">
                <a:moveTo>
                  <a:pt x="0" y="228600"/>
                </a:moveTo>
                <a:cubicBezTo>
                  <a:pt x="0" y="102348"/>
                  <a:pt x="102348" y="0"/>
                  <a:pt x="228600" y="0"/>
                </a:cubicBezTo>
                <a:lnTo>
                  <a:pt x="2492084" y="0"/>
                </a:lnTo>
                <a:cubicBezTo>
                  <a:pt x="2618336" y="0"/>
                  <a:pt x="2720684" y="102348"/>
                  <a:pt x="2720684" y="228600"/>
                </a:cubicBezTo>
                <a:lnTo>
                  <a:pt x="2720684" y="2057397"/>
                </a:lnTo>
                <a:cubicBezTo>
                  <a:pt x="2720684" y="2183649"/>
                  <a:pt x="2618336" y="2285997"/>
                  <a:pt x="2492084" y="2285997"/>
                </a:cubicBezTo>
                <a:lnTo>
                  <a:pt x="228600" y="2285997"/>
                </a:lnTo>
                <a:cubicBezTo>
                  <a:pt x="102348" y="2285997"/>
                  <a:pt x="0" y="2183649"/>
                  <a:pt x="0" y="2057397"/>
                </a:cubicBezTo>
                <a:lnTo>
                  <a:pt x="0" y="228600"/>
                </a:lnTo>
                <a:close/>
              </a:path>
            </a:pathLst>
          </a:custGeom>
          <a:solidFill>
            <a:srgbClr val="BF95DF"/>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99136" tIns="1113534" rIns="199136" bIns="656337"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a:ln>
                  <a:noFill/>
                </a:ln>
                <a:solidFill>
                  <a:schemeClr val="tx1"/>
                </a:solidFill>
                <a:effectLst/>
                <a:uLnTx/>
                <a:uFillTx/>
                <a:latin typeface="Calibri" panose="020F0502020204030204"/>
                <a:ea typeface="+mn-ea"/>
                <a:cs typeface="+mn-cs"/>
              </a:rPr>
              <a:t>Evidence generation and use for policy and programmes for children</a:t>
            </a:r>
          </a:p>
          <a:p>
            <a:pPr marL="0" marR="0" lvl="0" indent="0" algn="ctr" defTabSz="1244600" rtl="0" eaLnBrk="1" fontAlgn="auto" latinLnBrk="0" hangingPunct="1">
              <a:lnSpc>
                <a:spcPct val="90000"/>
              </a:lnSpc>
              <a:spcBef>
                <a:spcPct val="0"/>
              </a:spcBef>
              <a:spcAft>
                <a:spcPct val="3500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3EBBB2DB-2AC9-4BA3-BE18-9F618972DA2F}"/>
              </a:ext>
            </a:extLst>
          </p:cNvPr>
          <p:cNvSpPr/>
          <p:nvPr/>
        </p:nvSpPr>
        <p:spPr>
          <a:xfrm>
            <a:off x="4686798" y="3998241"/>
            <a:ext cx="3030433" cy="1820162"/>
          </a:xfrm>
          <a:custGeom>
            <a:avLst/>
            <a:gdLst>
              <a:gd name="connsiteX0" fmla="*/ 0 w 2720684"/>
              <a:gd name="connsiteY0" fmla="*/ 228600 h 2285997"/>
              <a:gd name="connsiteX1" fmla="*/ 228600 w 2720684"/>
              <a:gd name="connsiteY1" fmla="*/ 0 h 2285997"/>
              <a:gd name="connsiteX2" fmla="*/ 2492084 w 2720684"/>
              <a:gd name="connsiteY2" fmla="*/ 0 h 2285997"/>
              <a:gd name="connsiteX3" fmla="*/ 2720684 w 2720684"/>
              <a:gd name="connsiteY3" fmla="*/ 228600 h 2285997"/>
              <a:gd name="connsiteX4" fmla="*/ 2720684 w 2720684"/>
              <a:gd name="connsiteY4" fmla="*/ 2057397 h 2285997"/>
              <a:gd name="connsiteX5" fmla="*/ 2492084 w 2720684"/>
              <a:gd name="connsiteY5" fmla="*/ 2285997 h 2285997"/>
              <a:gd name="connsiteX6" fmla="*/ 228600 w 2720684"/>
              <a:gd name="connsiteY6" fmla="*/ 2285997 h 2285997"/>
              <a:gd name="connsiteX7" fmla="*/ 0 w 2720684"/>
              <a:gd name="connsiteY7" fmla="*/ 2057397 h 2285997"/>
              <a:gd name="connsiteX8" fmla="*/ 0 w 2720684"/>
              <a:gd name="connsiteY8" fmla="*/ 228600 h 228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0684" h="2285997">
                <a:moveTo>
                  <a:pt x="0" y="228600"/>
                </a:moveTo>
                <a:cubicBezTo>
                  <a:pt x="0" y="102348"/>
                  <a:pt x="102348" y="0"/>
                  <a:pt x="228600" y="0"/>
                </a:cubicBezTo>
                <a:lnTo>
                  <a:pt x="2492084" y="0"/>
                </a:lnTo>
                <a:cubicBezTo>
                  <a:pt x="2618336" y="0"/>
                  <a:pt x="2720684" y="102348"/>
                  <a:pt x="2720684" y="228600"/>
                </a:cubicBezTo>
                <a:lnTo>
                  <a:pt x="2720684" y="2057397"/>
                </a:lnTo>
                <a:cubicBezTo>
                  <a:pt x="2720684" y="2183649"/>
                  <a:pt x="2618336" y="2285997"/>
                  <a:pt x="2492084" y="2285997"/>
                </a:cubicBezTo>
                <a:lnTo>
                  <a:pt x="228600" y="2285997"/>
                </a:lnTo>
                <a:cubicBezTo>
                  <a:pt x="102348" y="2285997"/>
                  <a:pt x="0" y="2183649"/>
                  <a:pt x="0" y="2057397"/>
                </a:cubicBezTo>
                <a:lnTo>
                  <a:pt x="0" y="228600"/>
                </a:lnTo>
                <a:close/>
              </a:path>
            </a:pathLst>
          </a:custGeom>
          <a:solidFill>
            <a:srgbClr val="B482DA"/>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99136" tIns="1113534" rIns="199136" bIns="656337"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a:ln>
                  <a:noFill/>
                </a:ln>
                <a:solidFill>
                  <a:schemeClr val="tx1"/>
                </a:solidFill>
                <a:effectLst/>
                <a:uLnTx/>
                <a:uFillTx/>
                <a:latin typeface="Calibri" panose="020F0502020204030204"/>
                <a:ea typeface="+mn-ea"/>
                <a:cs typeface="+mn-cs"/>
              </a:rPr>
              <a:t>Increased investments for children through partnerships</a:t>
            </a:r>
            <a:r>
              <a:rPr kumimoji="0" lang="en-US" sz="2400" b="0" i="0" u="none" strike="noStrike" kern="1200" cap="none" spc="0" normalizeH="0" noProof="0">
                <a:ln>
                  <a:noFill/>
                </a:ln>
                <a:solidFill>
                  <a:schemeClr val="tx1"/>
                </a:solidFill>
                <a:effectLst/>
                <a:uLnTx/>
                <a:uFillTx/>
                <a:latin typeface="Calibri" panose="020F0502020204030204"/>
                <a:ea typeface="+mn-ea"/>
                <a:cs typeface="+mn-cs"/>
              </a:rPr>
              <a:t> and engagement</a:t>
            </a:r>
            <a:endParaRPr kumimoji="0" lang="en-US" sz="2400" b="0" i="0" u="none" strike="noStrike" kern="1200" cap="none" spc="0" normalizeH="0" baseline="0" noProof="0">
              <a:ln>
                <a:noFill/>
              </a:ln>
              <a:solidFill>
                <a:schemeClr val="tx1"/>
              </a:solidFill>
              <a:effectLst/>
              <a:uLnTx/>
              <a:uFillTx/>
              <a:latin typeface="Calibri" panose="020F0502020204030204"/>
              <a:ea typeface="+mn-ea"/>
              <a:cs typeface="+mn-cs"/>
            </a:endParaRPr>
          </a:p>
          <a:p>
            <a:pPr marL="0" marR="0" lvl="0" indent="0" algn="ctr" defTabSz="1244600" rtl="0" eaLnBrk="1" fontAlgn="auto" latinLnBrk="0" hangingPunct="1">
              <a:lnSpc>
                <a:spcPct val="90000"/>
              </a:lnSpc>
              <a:spcBef>
                <a:spcPct val="0"/>
              </a:spcBef>
              <a:spcAft>
                <a:spcPct val="3500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DFAF6178-7597-4C15-A301-FD5A428672DF}"/>
              </a:ext>
            </a:extLst>
          </p:cNvPr>
          <p:cNvSpPr/>
          <p:nvPr/>
        </p:nvSpPr>
        <p:spPr>
          <a:xfrm>
            <a:off x="8222537" y="3998241"/>
            <a:ext cx="3030432" cy="1820162"/>
          </a:xfrm>
          <a:custGeom>
            <a:avLst/>
            <a:gdLst>
              <a:gd name="connsiteX0" fmla="*/ 0 w 2720684"/>
              <a:gd name="connsiteY0" fmla="*/ 228600 h 2285997"/>
              <a:gd name="connsiteX1" fmla="*/ 228600 w 2720684"/>
              <a:gd name="connsiteY1" fmla="*/ 0 h 2285997"/>
              <a:gd name="connsiteX2" fmla="*/ 2492084 w 2720684"/>
              <a:gd name="connsiteY2" fmla="*/ 0 h 2285997"/>
              <a:gd name="connsiteX3" fmla="*/ 2720684 w 2720684"/>
              <a:gd name="connsiteY3" fmla="*/ 228600 h 2285997"/>
              <a:gd name="connsiteX4" fmla="*/ 2720684 w 2720684"/>
              <a:gd name="connsiteY4" fmla="*/ 2057397 h 2285997"/>
              <a:gd name="connsiteX5" fmla="*/ 2492084 w 2720684"/>
              <a:gd name="connsiteY5" fmla="*/ 2285997 h 2285997"/>
              <a:gd name="connsiteX6" fmla="*/ 228600 w 2720684"/>
              <a:gd name="connsiteY6" fmla="*/ 2285997 h 2285997"/>
              <a:gd name="connsiteX7" fmla="*/ 0 w 2720684"/>
              <a:gd name="connsiteY7" fmla="*/ 2057397 h 2285997"/>
              <a:gd name="connsiteX8" fmla="*/ 0 w 2720684"/>
              <a:gd name="connsiteY8" fmla="*/ 228600 h 228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0684" h="2285997">
                <a:moveTo>
                  <a:pt x="0" y="228600"/>
                </a:moveTo>
                <a:cubicBezTo>
                  <a:pt x="0" y="102348"/>
                  <a:pt x="102348" y="0"/>
                  <a:pt x="228600" y="0"/>
                </a:cubicBezTo>
                <a:lnTo>
                  <a:pt x="2492084" y="0"/>
                </a:lnTo>
                <a:cubicBezTo>
                  <a:pt x="2618336" y="0"/>
                  <a:pt x="2720684" y="102348"/>
                  <a:pt x="2720684" y="228600"/>
                </a:cubicBezTo>
                <a:lnTo>
                  <a:pt x="2720684" y="2057397"/>
                </a:lnTo>
                <a:cubicBezTo>
                  <a:pt x="2720684" y="2183649"/>
                  <a:pt x="2618336" y="2285997"/>
                  <a:pt x="2492084" y="2285997"/>
                </a:cubicBezTo>
                <a:lnTo>
                  <a:pt x="228600" y="2285997"/>
                </a:lnTo>
                <a:cubicBezTo>
                  <a:pt x="102348" y="2285997"/>
                  <a:pt x="0" y="2183649"/>
                  <a:pt x="0" y="2057397"/>
                </a:cubicBezTo>
                <a:lnTo>
                  <a:pt x="0" y="228600"/>
                </a:lnTo>
                <a:close/>
              </a:path>
            </a:pathLst>
          </a:custGeom>
          <a:solidFill>
            <a:srgbClr val="B482DA"/>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99136" tIns="1113534" rIns="199136" bIns="656337"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a:ln>
                  <a:noFill/>
                </a:ln>
                <a:solidFill>
                  <a:schemeClr val="tx1"/>
                </a:solidFill>
                <a:effectLst/>
                <a:uLnTx/>
                <a:uFillTx/>
                <a:latin typeface="Calibri" panose="020F0502020204030204"/>
                <a:ea typeface="+mn-ea"/>
                <a:cs typeface="+mn-cs"/>
              </a:rPr>
              <a:t>Stronger awareness</a:t>
            </a:r>
            <a:r>
              <a:rPr kumimoji="0" lang="en-US" sz="2400" b="0" i="0" u="none" strike="noStrike" kern="1200" cap="none" spc="0" normalizeH="0" noProof="0">
                <a:ln>
                  <a:noFill/>
                </a:ln>
                <a:solidFill>
                  <a:schemeClr val="tx1"/>
                </a:solidFill>
                <a:effectLst/>
                <a:uLnTx/>
                <a:uFillTx/>
                <a:latin typeface="Calibri" panose="020F0502020204030204"/>
                <a:ea typeface="+mn-ea"/>
                <a:cs typeface="+mn-cs"/>
              </a:rPr>
              <a:t> and </a:t>
            </a:r>
            <a:r>
              <a:rPr kumimoji="0" lang="en-US" sz="2400" b="0" i="0" u="none" strike="noStrike" kern="1200" cap="none" spc="0" normalizeH="0" baseline="0" noProof="0">
                <a:ln>
                  <a:noFill/>
                </a:ln>
                <a:solidFill>
                  <a:schemeClr val="tx1"/>
                </a:solidFill>
                <a:effectLst/>
                <a:uLnTx/>
                <a:uFillTx/>
                <a:latin typeface="Calibri" panose="020F0502020204030204"/>
                <a:ea typeface="+mn-ea"/>
                <a:cs typeface="+mn-cs"/>
              </a:rPr>
              <a:t> accountability for child</a:t>
            </a:r>
            <a:r>
              <a:rPr kumimoji="0" lang="tr-TR" sz="2400" b="0" i="0" u="none" strike="noStrike" kern="1200" cap="none" spc="0" normalizeH="0" baseline="0" noProof="0">
                <a:ln>
                  <a:noFill/>
                </a:ln>
                <a:solidFill>
                  <a:schemeClr val="tx1"/>
                </a:solidFill>
                <a:effectLst/>
                <a:uLnTx/>
                <a:uFillTx/>
                <a:latin typeface="Calibri" panose="020F0502020204030204"/>
                <a:ea typeface="+mn-ea"/>
                <a:cs typeface="+mn-cs"/>
              </a:rPr>
              <a:t> rights</a:t>
            </a:r>
            <a:endParaRPr kumimoji="0" lang="en-US" sz="2400" b="0" i="0" u="none" strike="noStrike" kern="1200" cap="none" spc="0" normalizeH="0" baseline="0" noProof="0">
              <a:ln>
                <a:noFill/>
              </a:ln>
              <a:solidFill>
                <a:schemeClr val="tx1"/>
              </a:solidFill>
              <a:effectLst/>
              <a:uLnTx/>
              <a:uFillTx/>
              <a:latin typeface="Calibri" panose="020F0502020204030204"/>
              <a:ea typeface="+mn-ea"/>
              <a:cs typeface="+mn-cs"/>
            </a:endParaRPr>
          </a:p>
          <a:p>
            <a:pPr marL="0" marR="0" lvl="0" indent="0" algn="ctr" defTabSz="1244600" rtl="0" eaLnBrk="1" fontAlgn="auto" latinLnBrk="0" hangingPunct="1">
              <a:lnSpc>
                <a:spcPct val="90000"/>
              </a:lnSpc>
              <a:spcBef>
                <a:spcPct val="0"/>
              </a:spcBef>
              <a:spcAft>
                <a:spcPct val="3500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15">
            <a:extLst>
              <a:ext uri="{FF2B5EF4-FFF2-40B4-BE49-F238E27FC236}">
                <a16:creationId xmlns:a16="http://schemas.microsoft.com/office/drawing/2014/main" id="{9F9902FA-7BA5-4096-82A4-9229235341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84894" y="697533"/>
            <a:ext cx="1032671" cy="750612"/>
          </a:xfrm>
          <a:prstGeom prst="rect">
            <a:avLst/>
          </a:prstGeom>
        </p:spPr>
      </p:pic>
      <p:grpSp>
        <p:nvGrpSpPr>
          <p:cNvPr id="11" name="Group 10">
            <a:extLst>
              <a:ext uri="{FF2B5EF4-FFF2-40B4-BE49-F238E27FC236}">
                <a16:creationId xmlns:a16="http://schemas.microsoft.com/office/drawing/2014/main" id="{1584DABA-19DE-4598-888E-9B10C0B1FA3A}"/>
              </a:ext>
            </a:extLst>
          </p:cNvPr>
          <p:cNvGrpSpPr/>
          <p:nvPr/>
        </p:nvGrpSpPr>
        <p:grpSpPr>
          <a:xfrm>
            <a:off x="9036462" y="175633"/>
            <a:ext cx="3155538" cy="1168231"/>
            <a:chOff x="8910146" y="80975"/>
            <a:chExt cx="3155538" cy="1168231"/>
          </a:xfrm>
        </p:grpSpPr>
        <p:sp>
          <p:nvSpPr>
            <p:cNvPr id="12" name="TextBox 11">
              <a:extLst>
                <a:ext uri="{FF2B5EF4-FFF2-40B4-BE49-F238E27FC236}">
                  <a16:creationId xmlns:a16="http://schemas.microsoft.com/office/drawing/2014/main" id="{1B6CDFAC-E77E-46C2-8EF3-321AF53E001B}"/>
                </a:ext>
              </a:extLst>
            </p:cNvPr>
            <p:cNvSpPr txBox="1"/>
            <p:nvPr/>
          </p:nvSpPr>
          <p:spPr>
            <a:xfrm>
              <a:off x="8910146" y="602875"/>
              <a:ext cx="3155538" cy="646331"/>
            </a:xfrm>
            <a:prstGeom prst="rect">
              <a:avLst/>
            </a:prstGeom>
            <a:noFill/>
          </p:spPr>
          <p:txBody>
            <a:bodyPr wrap="square" rtlCol="0">
              <a:spAutoFit/>
            </a:bodyPr>
            <a:lstStyle/>
            <a:p>
              <a:pPr algn="ctr"/>
              <a:r>
                <a:rPr lang="en-US" altLang="en-US">
                  <a:solidFill>
                    <a:schemeClr val="bg2">
                      <a:lumMod val="25000"/>
                    </a:schemeClr>
                  </a:solidFill>
                </a:rPr>
                <a:t>Sustainable Development Goal</a:t>
              </a:r>
              <a:r>
                <a:rPr lang="tr-TR" altLang="en-US">
                  <a:solidFill>
                    <a:schemeClr val="bg2">
                      <a:lumMod val="25000"/>
                    </a:schemeClr>
                  </a:solidFill>
                </a:rPr>
                <a:t> </a:t>
              </a:r>
              <a:r>
                <a:rPr lang="en-US" altLang="en-US">
                  <a:solidFill>
                    <a:schemeClr val="bg2">
                      <a:lumMod val="25000"/>
                    </a:schemeClr>
                  </a:solidFill>
                </a:rPr>
                <a:t>8, 10, 16, 17</a:t>
              </a:r>
              <a:endParaRPr lang="en-US"/>
            </a:p>
          </p:txBody>
        </p:sp>
        <p:pic>
          <p:nvPicPr>
            <p:cNvPr id="17" name="Picture 16" descr="Chart, sunburst chart&#10;&#10;Description automatically generated">
              <a:extLst>
                <a:ext uri="{FF2B5EF4-FFF2-40B4-BE49-F238E27FC236}">
                  <a16:creationId xmlns:a16="http://schemas.microsoft.com/office/drawing/2014/main" id="{E7542BF6-94C3-4A41-A24B-74124530BB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6965" y="80975"/>
              <a:ext cx="521900" cy="521900"/>
            </a:xfrm>
            <a:prstGeom prst="rect">
              <a:avLst/>
            </a:prstGeom>
          </p:spPr>
        </p:pic>
      </p:grpSp>
      <p:pic>
        <p:nvPicPr>
          <p:cNvPr id="19" name="Picture 18">
            <a:extLst>
              <a:ext uri="{FF2B5EF4-FFF2-40B4-BE49-F238E27FC236}">
                <a16:creationId xmlns:a16="http://schemas.microsoft.com/office/drawing/2014/main" id="{37FFC6EF-3BF4-487D-81E5-2BDEB9D9E7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422" y="6322955"/>
            <a:ext cx="534003" cy="341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a:extLst>
              <a:ext uri="{FF2B5EF4-FFF2-40B4-BE49-F238E27FC236}">
                <a16:creationId xmlns:a16="http://schemas.microsoft.com/office/drawing/2014/main" id="{DA4E1CCD-1993-43E4-BA6D-88D911C275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48865" y="6356350"/>
            <a:ext cx="1063400" cy="27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Arrow: Up-Down 20">
            <a:extLst>
              <a:ext uri="{FF2B5EF4-FFF2-40B4-BE49-F238E27FC236}">
                <a16:creationId xmlns:a16="http://schemas.microsoft.com/office/drawing/2014/main" id="{30193CE3-4E10-4631-B1A3-5BFFC6562808}"/>
              </a:ext>
            </a:extLst>
          </p:cNvPr>
          <p:cNvSpPr/>
          <p:nvPr/>
        </p:nvSpPr>
        <p:spPr>
          <a:xfrm>
            <a:off x="2311409" y="3347739"/>
            <a:ext cx="340975" cy="483018"/>
          </a:xfrm>
          <a:prstGeom prst="upDownArrow">
            <a:avLst/>
          </a:prstGeom>
          <a:solidFill>
            <a:schemeClr val="bg1">
              <a:lumMod val="7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p:txBody>
      </p:sp>
      <p:sp>
        <p:nvSpPr>
          <p:cNvPr id="22" name="Arrow: Up-Down 21">
            <a:extLst>
              <a:ext uri="{FF2B5EF4-FFF2-40B4-BE49-F238E27FC236}">
                <a16:creationId xmlns:a16="http://schemas.microsoft.com/office/drawing/2014/main" id="{7583097C-0ADA-4994-8C37-A7F9DF1C4CC3}"/>
              </a:ext>
            </a:extLst>
          </p:cNvPr>
          <p:cNvSpPr/>
          <p:nvPr/>
        </p:nvSpPr>
        <p:spPr>
          <a:xfrm>
            <a:off x="9486371" y="3338910"/>
            <a:ext cx="340975" cy="483018"/>
          </a:xfrm>
          <a:prstGeom prst="upDownArrow">
            <a:avLst/>
          </a:prstGeom>
          <a:solidFill>
            <a:schemeClr val="bg1">
              <a:lumMod val="7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Up-Down 22">
            <a:extLst>
              <a:ext uri="{FF2B5EF4-FFF2-40B4-BE49-F238E27FC236}">
                <a16:creationId xmlns:a16="http://schemas.microsoft.com/office/drawing/2014/main" id="{5D2E4753-75D9-4E88-A47E-D6F76645A143}"/>
              </a:ext>
            </a:extLst>
          </p:cNvPr>
          <p:cNvSpPr/>
          <p:nvPr/>
        </p:nvSpPr>
        <p:spPr>
          <a:xfrm>
            <a:off x="5998283" y="3347739"/>
            <a:ext cx="340975" cy="483018"/>
          </a:xfrm>
          <a:prstGeom prst="upDownArrow">
            <a:avLst/>
          </a:prstGeom>
          <a:solidFill>
            <a:schemeClr val="bg1">
              <a:lumMod val="7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964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66">
            <a:extLst>
              <a:ext uri="{FF2B5EF4-FFF2-40B4-BE49-F238E27FC236}">
                <a16:creationId xmlns:a16="http://schemas.microsoft.com/office/drawing/2014/main" id="{6DD99F2D-45F7-42C0-9A70-6C4167CD1791}"/>
              </a:ext>
            </a:extLst>
          </p:cNvPr>
          <p:cNvCxnSpPr/>
          <p:nvPr/>
        </p:nvCxnSpPr>
        <p:spPr>
          <a:xfrm flipV="1">
            <a:off x="9482637" y="1093901"/>
            <a:ext cx="659757" cy="129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B49BBF7-E944-4DBA-AAB0-B6F7DEFEAC95}"/>
              </a:ext>
            </a:extLst>
          </p:cNvPr>
          <p:cNvCxnSpPr/>
          <p:nvPr/>
        </p:nvCxnSpPr>
        <p:spPr>
          <a:xfrm flipV="1">
            <a:off x="2152890" y="1102078"/>
            <a:ext cx="659757" cy="129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5507B9F6-064D-493D-A00A-7A07D18E9613}"/>
              </a:ext>
            </a:extLst>
          </p:cNvPr>
          <p:cNvGrpSpPr/>
          <p:nvPr/>
        </p:nvGrpSpPr>
        <p:grpSpPr>
          <a:xfrm>
            <a:off x="2552480" y="759124"/>
            <a:ext cx="3177401" cy="685910"/>
            <a:chOff x="1568636" y="689674"/>
            <a:chExt cx="3177401" cy="685910"/>
          </a:xfrm>
        </p:grpSpPr>
        <p:sp>
          <p:nvSpPr>
            <p:cNvPr id="8" name="Rectangle: Rounded Corners 7">
              <a:extLst>
                <a:ext uri="{FF2B5EF4-FFF2-40B4-BE49-F238E27FC236}">
                  <a16:creationId xmlns:a16="http://schemas.microsoft.com/office/drawing/2014/main" id="{144A0E74-EBB1-4540-90A8-24C92B4CCBC9}"/>
                </a:ext>
              </a:extLst>
            </p:cNvPr>
            <p:cNvSpPr/>
            <p:nvPr/>
          </p:nvSpPr>
          <p:spPr>
            <a:xfrm>
              <a:off x="1568636" y="689674"/>
              <a:ext cx="3164681" cy="6859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922A24D-E467-48B4-A6F7-050802F830A9}"/>
                </a:ext>
              </a:extLst>
            </p:cNvPr>
            <p:cNvSpPr txBox="1"/>
            <p:nvPr/>
          </p:nvSpPr>
          <p:spPr>
            <a:xfrm>
              <a:off x="1581356" y="839115"/>
              <a:ext cx="3164681" cy="369332"/>
            </a:xfrm>
            <a:prstGeom prst="rect">
              <a:avLst/>
            </a:prstGeom>
            <a:noFill/>
            <a:ln>
              <a:noFill/>
            </a:ln>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b="1">
                  <a:solidFill>
                    <a:sysClr val="windowText" lastClr="000000"/>
                  </a:solidFill>
                </a:rPr>
                <a:t>Country </a:t>
              </a:r>
              <a:r>
                <a:rPr lang="en-US" b="1" err="1">
                  <a:solidFill>
                    <a:sysClr val="windowText" lastClr="000000"/>
                  </a:solidFill>
                </a:rPr>
                <a:t>Programme</a:t>
              </a:r>
              <a:r>
                <a:rPr lang="en-US" b="1">
                  <a:solidFill>
                    <a:sysClr val="windowText" lastClr="000000"/>
                  </a:solidFill>
                </a:rPr>
                <a:t> 2016-2020</a:t>
              </a:r>
            </a:p>
          </p:txBody>
        </p:sp>
      </p:grpSp>
      <p:sp>
        <p:nvSpPr>
          <p:cNvPr id="19" name="TextBox 18">
            <a:extLst>
              <a:ext uri="{FF2B5EF4-FFF2-40B4-BE49-F238E27FC236}">
                <a16:creationId xmlns:a16="http://schemas.microsoft.com/office/drawing/2014/main" id="{F7D37700-EA6C-41CD-A7BA-EB64D9981EDE}"/>
              </a:ext>
            </a:extLst>
          </p:cNvPr>
          <p:cNvSpPr txBox="1"/>
          <p:nvPr/>
        </p:nvSpPr>
        <p:spPr>
          <a:xfrm>
            <a:off x="1230072" y="737222"/>
            <a:ext cx="1077016" cy="1169551"/>
          </a:xfrm>
          <a:prstGeom prst="rect">
            <a:avLst/>
          </a:prstGeom>
          <a:solidFill>
            <a:schemeClr val="bg1">
              <a:lumMod val="85000"/>
            </a:schemeClr>
          </a:solidFill>
        </p:spPr>
        <p:txBody>
          <a:bodyPr wrap="square" rtlCol="0">
            <a:spAutoFit/>
          </a:bodyPr>
          <a:lstStyle/>
          <a:p>
            <a:pPr algn="ctr"/>
            <a:r>
              <a:rPr lang="en-US" sz="1400" b="1"/>
              <a:t>10</a:t>
            </a:r>
            <a:r>
              <a:rPr lang="en-US" sz="1400" b="1" baseline="30000"/>
              <a:t>th</a:t>
            </a:r>
            <a:r>
              <a:rPr lang="en-US" sz="1400" b="1"/>
              <a:t> NDP, UNDCS, SDGs, UNICEF SP 2018-2021</a:t>
            </a:r>
          </a:p>
        </p:txBody>
      </p:sp>
      <p:grpSp>
        <p:nvGrpSpPr>
          <p:cNvPr id="55" name="Group 54">
            <a:extLst>
              <a:ext uri="{FF2B5EF4-FFF2-40B4-BE49-F238E27FC236}">
                <a16:creationId xmlns:a16="http://schemas.microsoft.com/office/drawing/2014/main" id="{0582E4E2-AE99-4899-85BE-6E0D1B73551F}"/>
              </a:ext>
            </a:extLst>
          </p:cNvPr>
          <p:cNvGrpSpPr/>
          <p:nvPr/>
        </p:nvGrpSpPr>
        <p:grpSpPr>
          <a:xfrm>
            <a:off x="2552042" y="1547650"/>
            <a:ext cx="3225238" cy="3176809"/>
            <a:chOff x="1407505" y="1840588"/>
            <a:chExt cx="3253454" cy="3847285"/>
          </a:xfrm>
        </p:grpSpPr>
        <p:grpSp>
          <p:nvGrpSpPr>
            <p:cNvPr id="28" name="Group 27">
              <a:extLst>
                <a:ext uri="{FF2B5EF4-FFF2-40B4-BE49-F238E27FC236}">
                  <a16:creationId xmlns:a16="http://schemas.microsoft.com/office/drawing/2014/main" id="{420251CE-9CC0-46FF-881B-FE33FBE57491}"/>
                </a:ext>
              </a:extLst>
            </p:cNvPr>
            <p:cNvGrpSpPr/>
            <p:nvPr/>
          </p:nvGrpSpPr>
          <p:grpSpPr>
            <a:xfrm>
              <a:off x="1427588" y="1840588"/>
              <a:ext cx="1738642" cy="1468845"/>
              <a:chOff x="1571625" y="3124200"/>
              <a:chExt cx="1800206" cy="1438275"/>
            </a:xfrm>
          </p:grpSpPr>
          <p:sp>
            <p:nvSpPr>
              <p:cNvPr id="24" name="Hexagon 23">
                <a:extLst>
                  <a:ext uri="{FF2B5EF4-FFF2-40B4-BE49-F238E27FC236}">
                    <a16:creationId xmlns:a16="http://schemas.microsoft.com/office/drawing/2014/main" id="{3A5FA0F9-F9F3-44B8-A809-0F5057B036D9}"/>
                  </a:ext>
                </a:extLst>
              </p:cNvPr>
              <p:cNvSpPr/>
              <p:nvPr/>
            </p:nvSpPr>
            <p:spPr>
              <a:xfrm>
                <a:off x="1571625" y="3124200"/>
                <a:ext cx="1800206" cy="1438275"/>
              </a:xfrm>
              <a:prstGeom prst="hexag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DB10FCA-55C4-48B3-8E4C-09DB2F20DB8C}"/>
                  </a:ext>
                </a:extLst>
              </p:cNvPr>
              <p:cNvSpPr txBox="1"/>
              <p:nvPr/>
            </p:nvSpPr>
            <p:spPr>
              <a:xfrm>
                <a:off x="1728408" y="3366284"/>
                <a:ext cx="1535904" cy="954106"/>
              </a:xfrm>
              <a:prstGeom prst="rect">
                <a:avLst/>
              </a:prstGeom>
              <a:noFill/>
              <a:ln>
                <a:noFill/>
              </a:ln>
            </p:spPr>
            <p:txBody>
              <a:bodyPr wrap="square" rtlCol="0">
                <a:spAutoFit/>
              </a:bodyPr>
              <a:lstStyle/>
              <a:p>
                <a:pPr algn="ctr"/>
                <a:r>
                  <a:rPr lang="en-US" sz="1400"/>
                  <a:t>Equity through social inclusion and resilience-building; </a:t>
                </a:r>
              </a:p>
            </p:txBody>
          </p:sp>
        </p:grpSp>
        <p:grpSp>
          <p:nvGrpSpPr>
            <p:cNvPr id="30" name="Group 29">
              <a:extLst>
                <a:ext uri="{FF2B5EF4-FFF2-40B4-BE49-F238E27FC236}">
                  <a16:creationId xmlns:a16="http://schemas.microsoft.com/office/drawing/2014/main" id="{AB17B20C-5676-4C5F-B58A-4FB7C9A83629}"/>
                </a:ext>
              </a:extLst>
            </p:cNvPr>
            <p:cNvGrpSpPr/>
            <p:nvPr/>
          </p:nvGrpSpPr>
          <p:grpSpPr>
            <a:xfrm>
              <a:off x="2922317" y="2643919"/>
              <a:ext cx="1738642" cy="1468845"/>
              <a:chOff x="3131880" y="3887361"/>
              <a:chExt cx="1800206" cy="1438275"/>
            </a:xfrm>
          </p:grpSpPr>
          <p:sp>
            <p:nvSpPr>
              <p:cNvPr id="25" name="Hexagon 24">
                <a:extLst>
                  <a:ext uri="{FF2B5EF4-FFF2-40B4-BE49-F238E27FC236}">
                    <a16:creationId xmlns:a16="http://schemas.microsoft.com/office/drawing/2014/main" id="{DFB400B1-9520-44FF-A145-EA3A6B1FEDF1}"/>
                  </a:ext>
                </a:extLst>
              </p:cNvPr>
              <p:cNvSpPr/>
              <p:nvPr/>
            </p:nvSpPr>
            <p:spPr>
              <a:xfrm>
                <a:off x="3131880" y="3887361"/>
                <a:ext cx="1800206" cy="1438275"/>
              </a:xfrm>
              <a:prstGeom prst="hexag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7D135E1-99D9-4D08-AF4F-AC3AC4D8ECE9}"/>
                  </a:ext>
                </a:extLst>
              </p:cNvPr>
              <p:cNvSpPr txBox="1"/>
              <p:nvPr/>
            </p:nvSpPr>
            <p:spPr>
              <a:xfrm>
                <a:off x="3170977" y="4115120"/>
                <a:ext cx="1643062" cy="954107"/>
              </a:xfrm>
              <a:prstGeom prst="rect">
                <a:avLst/>
              </a:prstGeom>
              <a:noFill/>
              <a:ln>
                <a:noFill/>
              </a:ln>
            </p:spPr>
            <p:txBody>
              <a:bodyPr wrap="square" rtlCol="0">
                <a:spAutoFit/>
              </a:bodyPr>
              <a:lstStyle/>
              <a:p>
                <a:pPr algn="ctr"/>
                <a:r>
                  <a:rPr lang="en-US" sz="1400"/>
                  <a:t>Quality data, knowledge and advocacy for child rights;</a:t>
                </a:r>
              </a:p>
            </p:txBody>
          </p:sp>
        </p:grpSp>
        <p:grpSp>
          <p:nvGrpSpPr>
            <p:cNvPr id="33" name="Group 32">
              <a:extLst>
                <a:ext uri="{FF2B5EF4-FFF2-40B4-BE49-F238E27FC236}">
                  <a16:creationId xmlns:a16="http://schemas.microsoft.com/office/drawing/2014/main" id="{10EFF6CC-C2AE-44BD-96A2-7DC8D9A4D444}"/>
                </a:ext>
              </a:extLst>
            </p:cNvPr>
            <p:cNvGrpSpPr/>
            <p:nvPr/>
          </p:nvGrpSpPr>
          <p:grpSpPr>
            <a:xfrm>
              <a:off x="1407505" y="3416071"/>
              <a:ext cx="1738642" cy="1468845"/>
              <a:chOff x="1571625" y="4705704"/>
              <a:chExt cx="1800206" cy="1438275"/>
            </a:xfrm>
          </p:grpSpPr>
          <p:sp>
            <p:nvSpPr>
              <p:cNvPr id="26" name="Hexagon 25">
                <a:extLst>
                  <a:ext uri="{FF2B5EF4-FFF2-40B4-BE49-F238E27FC236}">
                    <a16:creationId xmlns:a16="http://schemas.microsoft.com/office/drawing/2014/main" id="{81EAEB04-C6AE-4BF6-802A-1727539FDEC9}"/>
                  </a:ext>
                </a:extLst>
              </p:cNvPr>
              <p:cNvSpPr/>
              <p:nvPr/>
            </p:nvSpPr>
            <p:spPr>
              <a:xfrm>
                <a:off x="1571625" y="4705704"/>
                <a:ext cx="1800206" cy="1438275"/>
              </a:xfrm>
              <a:prstGeom prst="hexag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CC7A1F7-9A81-4EAB-BFDE-9FFDB0CE2F79}"/>
                  </a:ext>
                </a:extLst>
              </p:cNvPr>
              <p:cNvSpPr txBox="1"/>
              <p:nvPr/>
            </p:nvSpPr>
            <p:spPr>
              <a:xfrm>
                <a:off x="1671627" y="4947787"/>
                <a:ext cx="1600200" cy="954107"/>
              </a:xfrm>
              <a:prstGeom prst="rect">
                <a:avLst/>
              </a:prstGeom>
              <a:noFill/>
              <a:ln>
                <a:noFill/>
              </a:ln>
            </p:spPr>
            <p:txBody>
              <a:bodyPr wrap="square" rtlCol="0">
                <a:spAutoFit/>
              </a:bodyPr>
              <a:lstStyle/>
              <a:p>
                <a:pPr algn="ctr"/>
                <a:r>
                  <a:rPr lang="en-US" sz="1400"/>
                  <a:t>Gender equality among children and adolescents; and</a:t>
                </a:r>
              </a:p>
            </p:txBody>
          </p:sp>
        </p:grpSp>
        <p:grpSp>
          <p:nvGrpSpPr>
            <p:cNvPr id="35" name="Group 34">
              <a:extLst>
                <a:ext uri="{FF2B5EF4-FFF2-40B4-BE49-F238E27FC236}">
                  <a16:creationId xmlns:a16="http://schemas.microsoft.com/office/drawing/2014/main" id="{CB28313F-510F-4447-9B5B-22A93C8A421B}"/>
                </a:ext>
              </a:extLst>
            </p:cNvPr>
            <p:cNvGrpSpPr/>
            <p:nvPr/>
          </p:nvGrpSpPr>
          <p:grpSpPr>
            <a:xfrm>
              <a:off x="2908918" y="4219028"/>
              <a:ext cx="1738642" cy="1468845"/>
              <a:chOff x="4669858" y="4995643"/>
              <a:chExt cx="1800206" cy="1438275"/>
            </a:xfrm>
          </p:grpSpPr>
          <p:sp>
            <p:nvSpPr>
              <p:cNvPr id="31" name="Hexagon 30">
                <a:extLst>
                  <a:ext uri="{FF2B5EF4-FFF2-40B4-BE49-F238E27FC236}">
                    <a16:creationId xmlns:a16="http://schemas.microsoft.com/office/drawing/2014/main" id="{84029F47-881B-4D69-96DB-EBEA1F6E6021}"/>
                  </a:ext>
                </a:extLst>
              </p:cNvPr>
              <p:cNvSpPr/>
              <p:nvPr/>
            </p:nvSpPr>
            <p:spPr>
              <a:xfrm>
                <a:off x="4669858" y="4995643"/>
                <a:ext cx="1800206" cy="1438275"/>
              </a:xfrm>
              <a:prstGeom prst="hexag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66738B0-490A-404A-87B1-B81C0FE2ECF3}"/>
                  </a:ext>
                </a:extLst>
              </p:cNvPr>
              <p:cNvSpPr txBox="1"/>
              <p:nvPr/>
            </p:nvSpPr>
            <p:spPr>
              <a:xfrm>
                <a:off x="4831848" y="5077603"/>
                <a:ext cx="1397804" cy="954107"/>
              </a:xfrm>
              <a:prstGeom prst="rect">
                <a:avLst/>
              </a:prstGeom>
              <a:noFill/>
              <a:ln>
                <a:noFill/>
              </a:ln>
            </p:spPr>
            <p:txBody>
              <a:bodyPr wrap="square" rtlCol="0">
                <a:spAutoFit/>
              </a:bodyPr>
              <a:lstStyle/>
              <a:p>
                <a:pPr algn="ctr"/>
                <a:r>
                  <a:rPr lang="en-US" sz="1400"/>
                  <a:t>Turkey-UNICEF expanded partnership beyond borders.</a:t>
                </a:r>
              </a:p>
            </p:txBody>
          </p:sp>
        </p:grpSp>
      </p:grpSp>
      <p:grpSp>
        <p:nvGrpSpPr>
          <p:cNvPr id="56" name="Group 55">
            <a:extLst>
              <a:ext uri="{FF2B5EF4-FFF2-40B4-BE49-F238E27FC236}">
                <a16:creationId xmlns:a16="http://schemas.microsoft.com/office/drawing/2014/main" id="{1AE49B96-87A7-408E-80CF-3304C4B09C13}"/>
              </a:ext>
            </a:extLst>
          </p:cNvPr>
          <p:cNvGrpSpPr/>
          <p:nvPr/>
        </p:nvGrpSpPr>
        <p:grpSpPr>
          <a:xfrm>
            <a:off x="6256071" y="1533139"/>
            <a:ext cx="3264225" cy="3140162"/>
            <a:chOff x="6010681" y="1856688"/>
            <a:chExt cx="3264225" cy="3843602"/>
          </a:xfrm>
        </p:grpSpPr>
        <p:grpSp>
          <p:nvGrpSpPr>
            <p:cNvPr id="36" name="Group 35">
              <a:extLst>
                <a:ext uri="{FF2B5EF4-FFF2-40B4-BE49-F238E27FC236}">
                  <a16:creationId xmlns:a16="http://schemas.microsoft.com/office/drawing/2014/main" id="{E7A002B4-0A57-49D3-87B0-B89C8BE633EA}"/>
                </a:ext>
              </a:extLst>
            </p:cNvPr>
            <p:cNvGrpSpPr/>
            <p:nvPr/>
          </p:nvGrpSpPr>
          <p:grpSpPr>
            <a:xfrm>
              <a:off x="6010681" y="1856688"/>
              <a:ext cx="1738642" cy="1468844"/>
              <a:chOff x="1551043" y="3124200"/>
              <a:chExt cx="1800206" cy="1438275"/>
            </a:xfrm>
            <a:solidFill>
              <a:srgbClr val="AEEBFC"/>
            </a:solidFill>
          </p:grpSpPr>
          <p:sp>
            <p:nvSpPr>
              <p:cNvPr id="37" name="Hexagon 36">
                <a:extLst>
                  <a:ext uri="{FF2B5EF4-FFF2-40B4-BE49-F238E27FC236}">
                    <a16:creationId xmlns:a16="http://schemas.microsoft.com/office/drawing/2014/main" id="{DCA0D0DD-41D3-4338-AD69-5C9C4F8AAC8B}"/>
                  </a:ext>
                </a:extLst>
              </p:cNvPr>
              <p:cNvSpPr/>
              <p:nvPr/>
            </p:nvSpPr>
            <p:spPr>
              <a:xfrm>
                <a:off x="1551043" y="3124200"/>
                <a:ext cx="1800206" cy="1438275"/>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FF710C82-FA21-4483-9CB2-4D42E917C1DB}"/>
                  </a:ext>
                </a:extLst>
              </p:cNvPr>
              <p:cNvSpPr txBox="1"/>
              <p:nvPr/>
            </p:nvSpPr>
            <p:spPr>
              <a:xfrm>
                <a:off x="1609526" y="3294659"/>
                <a:ext cx="1724401" cy="934252"/>
              </a:xfrm>
              <a:prstGeom prst="rect">
                <a:avLst/>
              </a:prstGeom>
              <a:noFill/>
              <a:ln>
                <a:noFill/>
              </a:ln>
            </p:spPr>
            <p:txBody>
              <a:bodyPr wrap="square" rtlCol="0">
                <a:spAutoFit/>
              </a:bodyPr>
              <a:lstStyle/>
              <a:p>
                <a:pPr algn="ctr"/>
                <a:r>
                  <a:rPr lang="en-US" sz="1400"/>
                  <a:t>Enhanced learning, nurturing, care and development  for young children</a:t>
                </a:r>
              </a:p>
            </p:txBody>
          </p:sp>
        </p:grpSp>
        <p:grpSp>
          <p:nvGrpSpPr>
            <p:cNvPr id="39" name="Group 38">
              <a:extLst>
                <a:ext uri="{FF2B5EF4-FFF2-40B4-BE49-F238E27FC236}">
                  <a16:creationId xmlns:a16="http://schemas.microsoft.com/office/drawing/2014/main" id="{E2B7B73D-9E34-42D3-953B-DD69BFF74D82}"/>
                </a:ext>
              </a:extLst>
            </p:cNvPr>
            <p:cNvGrpSpPr/>
            <p:nvPr/>
          </p:nvGrpSpPr>
          <p:grpSpPr>
            <a:xfrm>
              <a:off x="7536264" y="2649782"/>
              <a:ext cx="1738642" cy="1494605"/>
              <a:chOff x="1614483" y="3121503"/>
              <a:chExt cx="1800206" cy="1463501"/>
            </a:xfrm>
            <a:solidFill>
              <a:srgbClr val="AEEBFC"/>
            </a:solidFill>
          </p:grpSpPr>
          <p:sp>
            <p:nvSpPr>
              <p:cNvPr id="40" name="Hexagon 39">
                <a:extLst>
                  <a:ext uri="{FF2B5EF4-FFF2-40B4-BE49-F238E27FC236}">
                    <a16:creationId xmlns:a16="http://schemas.microsoft.com/office/drawing/2014/main" id="{4BDA2C99-9609-4781-AF1F-D28EB76B22B3}"/>
                  </a:ext>
                </a:extLst>
              </p:cNvPr>
              <p:cNvSpPr/>
              <p:nvPr/>
            </p:nvSpPr>
            <p:spPr>
              <a:xfrm>
                <a:off x="1614483" y="3121503"/>
                <a:ext cx="1800206" cy="1438275"/>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AA3B4FD-0DA7-46A1-BEF4-B8861D1032DD}"/>
                  </a:ext>
                </a:extLst>
              </p:cNvPr>
              <p:cNvSpPr txBox="1"/>
              <p:nvPr/>
            </p:nvSpPr>
            <p:spPr>
              <a:xfrm>
                <a:off x="1665197" y="3325330"/>
                <a:ext cx="1724401" cy="1259674"/>
              </a:xfrm>
              <a:prstGeom prst="rect">
                <a:avLst/>
              </a:prstGeom>
              <a:noFill/>
              <a:ln>
                <a:noFill/>
              </a:ln>
            </p:spPr>
            <p:txBody>
              <a:bodyPr wrap="square" rtlCol="0">
                <a:spAutoFit/>
              </a:bodyPr>
              <a:lstStyle/>
              <a:p>
                <a:pPr algn="ctr"/>
                <a:r>
                  <a:rPr lang="en-US" sz="1400"/>
                  <a:t>Enhanced learning and skills building for adolescents and young people </a:t>
                </a:r>
              </a:p>
            </p:txBody>
          </p:sp>
        </p:grpSp>
        <p:grpSp>
          <p:nvGrpSpPr>
            <p:cNvPr id="42" name="Group 41">
              <a:extLst>
                <a:ext uri="{FF2B5EF4-FFF2-40B4-BE49-F238E27FC236}">
                  <a16:creationId xmlns:a16="http://schemas.microsoft.com/office/drawing/2014/main" id="{6E0D168C-D8AB-4E50-808D-ED2257C9376F}"/>
                </a:ext>
              </a:extLst>
            </p:cNvPr>
            <p:cNvGrpSpPr/>
            <p:nvPr/>
          </p:nvGrpSpPr>
          <p:grpSpPr>
            <a:xfrm>
              <a:off x="6013262" y="3435857"/>
              <a:ext cx="1738642" cy="1556414"/>
              <a:chOff x="1571625" y="3124200"/>
              <a:chExt cx="1800206" cy="1524023"/>
            </a:xfrm>
            <a:solidFill>
              <a:srgbClr val="AEEBFC"/>
            </a:solidFill>
          </p:grpSpPr>
          <p:sp>
            <p:nvSpPr>
              <p:cNvPr id="43" name="Hexagon 42">
                <a:extLst>
                  <a:ext uri="{FF2B5EF4-FFF2-40B4-BE49-F238E27FC236}">
                    <a16:creationId xmlns:a16="http://schemas.microsoft.com/office/drawing/2014/main" id="{7CAC73B6-C267-4BA8-B3E8-21EA2B717C82}"/>
                  </a:ext>
                </a:extLst>
              </p:cNvPr>
              <p:cNvSpPr/>
              <p:nvPr/>
            </p:nvSpPr>
            <p:spPr>
              <a:xfrm>
                <a:off x="1571625" y="3124200"/>
                <a:ext cx="1800206" cy="1438275"/>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E14E4CC4-9B0C-40A1-ADC9-6DB868034EDE}"/>
                  </a:ext>
                </a:extLst>
              </p:cNvPr>
              <p:cNvSpPr txBox="1"/>
              <p:nvPr/>
            </p:nvSpPr>
            <p:spPr>
              <a:xfrm>
                <a:off x="1627437" y="3156503"/>
                <a:ext cx="1724401" cy="1491720"/>
              </a:xfrm>
              <a:prstGeom prst="rect">
                <a:avLst/>
              </a:prstGeom>
              <a:noFill/>
              <a:ln>
                <a:noFill/>
              </a:ln>
            </p:spPr>
            <p:txBody>
              <a:bodyPr wrap="square" rtlCol="0">
                <a:spAutoFit/>
              </a:bodyPr>
              <a:lstStyle/>
              <a:p>
                <a:pPr algn="ctr"/>
                <a:r>
                  <a:rPr lang="en-US" sz="1400"/>
                  <a:t>Protective and inclusive environment for the most vulnerable children </a:t>
                </a:r>
              </a:p>
            </p:txBody>
          </p:sp>
        </p:grpSp>
        <p:grpSp>
          <p:nvGrpSpPr>
            <p:cNvPr id="45" name="Group 44">
              <a:extLst>
                <a:ext uri="{FF2B5EF4-FFF2-40B4-BE49-F238E27FC236}">
                  <a16:creationId xmlns:a16="http://schemas.microsoft.com/office/drawing/2014/main" id="{DD3960DF-7F83-4F2A-B86F-01FE5B55D19D}"/>
                </a:ext>
              </a:extLst>
            </p:cNvPr>
            <p:cNvGrpSpPr/>
            <p:nvPr/>
          </p:nvGrpSpPr>
          <p:grpSpPr>
            <a:xfrm>
              <a:off x="7523560" y="4231445"/>
              <a:ext cx="1738642" cy="1468845"/>
              <a:chOff x="1615483" y="3123062"/>
              <a:chExt cx="1800206" cy="1438275"/>
            </a:xfrm>
            <a:solidFill>
              <a:srgbClr val="AEEBFC"/>
            </a:solidFill>
          </p:grpSpPr>
          <p:sp>
            <p:nvSpPr>
              <p:cNvPr id="46" name="Hexagon 45">
                <a:extLst>
                  <a:ext uri="{FF2B5EF4-FFF2-40B4-BE49-F238E27FC236}">
                    <a16:creationId xmlns:a16="http://schemas.microsoft.com/office/drawing/2014/main" id="{972BD405-05FF-44F0-8A8F-636B2235A89A}"/>
                  </a:ext>
                </a:extLst>
              </p:cNvPr>
              <p:cNvSpPr/>
              <p:nvPr/>
            </p:nvSpPr>
            <p:spPr>
              <a:xfrm>
                <a:off x="1615483" y="3123062"/>
                <a:ext cx="1800206" cy="1438275"/>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C510BD38-3B78-480A-B7A2-DA8107439F38}"/>
                  </a:ext>
                </a:extLst>
              </p:cNvPr>
              <p:cNvSpPr txBox="1"/>
              <p:nvPr/>
            </p:nvSpPr>
            <p:spPr>
              <a:xfrm>
                <a:off x="1634799" y="3298940"/>
                <a:ext cx="1724401" cy="1027629"/>
              </a:xfrm>
              <a:prstGeom prst="rect">
                <a:avLst/>
              </a:prstGeom>
              <a:noFill/>
              <a:ln>
                <a:noFill/>
              </a:ln>
            </p:spPr>
            <p:txBody>
              <a:bodyPr wrap="square" rtlCol="0">
                <a:spAutoFit/>
              </a:bodyPr>
              <a:lstStyle/>
              <a:p>
                <a:pPr algn="ctr"/>
                <a:r>
                  <a:rPr lang="en-US" sz="1400"/>
                  <a:t>Investments and monitoring mechanisms for child rights </a:t>
                </a:r>
              </a:p>
            </p:txBody>
          </p:sp>
        </p:grpSp>
      </p:grpSp>
      <p:grpSp>
        <p:nvGrpSpPr>
          <p:cNvPr id="5" name="Group 4">
            <a:extLst>
              <a:ext uri="{FF2B5EF4-FFF2-40B4-BE49-F238E27FC236}">
                <a16:creationId xmlns:a16="http://schemas.microsoft.com/office/drawing/2014/main" id="{6DA9D656-0E36-40B5-8E06-32F2318AD273}"/>
              </a:ext>
            </a:extLst>
          </p:cNvPr>
          <p:cNvGrpSpPr/>
          <p:nvPr/>
        </p:nvGrpSpPr>
        <p:grpSpPr>
          <a:xfrm>
            <a:off x="3060761" y="5324861"/>
            <a:ext cx="5938226" cy="1311017"/>
            <a:chOff x="1802123" y="5343777"/>
            <a:chExt cx="8106907" cy="1311017"/>
          </a:xfrm>
        </p:grpSpPr>
        <p:sp>
          <p:nvSpPr>
            <p:cNvPr id="2" name="Arrow: Pentagon 1">
              <a:extLst>
                <a:ext uri="{FF2B5EF4-FFF2-40B4-BE49-F238E27FC236}">
                  <a16:creationId xmlns:a16="http://schemas.microsoft.com/office/drawing/2014/main" id="{86732241-FF30-449A-A5F8-52F80D8DF5B9}"/>
                </a:ext>
              </a:extLst>
            </p:cNvPr>
            <p:cNvSpPr/>
            <p:nvPr/>
          </p:nvSpPr>
          <p:spPr>
            <a:xfrm rot="5400000" flipH="1">
              <a:off x="5200068" y="1945832"/>
              <a:ext cx="1311017" cy="8106907"/>
            </a:xfrm>
            <a:prstGeom prst="homePlate">
              <a:avLst>
                <a:gd name="adj" fmla="val 17544"/>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DBF12548-F89C-462D-8618-B09C98FC8829}"/>
                </a:ext>
              </a:extLst>
            </p:cNvPr>
            <p:cNvSpPr txBox="1"/>
            <p:nvPr/>
          </p:nvSpPr>
          <p:spPr>
            <a:xfrm>
              <a:off x="1914768" y="5360525"/>
              <a:ext cx="7881616" cy="1123384"/>
            </a:xfrm>
            <a:prstGeom prst="rect">
              <a:avLst/>
            </a:prstGeom>
            <a:noFill/>
            <a:ln>
              <a:noFill/>
            </a:ln>
          </p:spPr>
          <p:txBody>
            <a:bodyPr wrap="square" lIns="91440" tIns="45720" rIns="91440" bIns="45720" rtlCol="0" anchor="t">
              <a:spAutoFit/>
            </a:bodyPr>
            <a:lstStyle/>
            <a:p>
              <a:pPr algn="ctr">
                <a:spcBef>
                  <a:spcPts val="600"/>
                </a:spcBef>
                <a:spcAft>
                  <a:spcPts val="600"/>
                </a:spcAft>
              </a:pPr>
              <a:r>
                <a:rPr lang="en-US" sz="1400" b="1"/>
                <a:t>      Humanitarian Response</a:t>
              </a:r>
            </a:p>
            <a:p>
              <a:pPr algn="ctr"/>
              <a:r>
                <a:rPr lang="en-US" sz="1200"/>
                <a:t>UNICEF uses a humanitarian-development nexus approach which integrates the response to the urgent needs of refugee children across the four outcomes, and prioritizes social cohesion as well as their integration into national education, child protection, health and social protection systems.</a:t>
              </a:r>
              <a:endParaRPr lang="en-GB" sz="1200">
                <a:cs typeface="Calibri"/>
              </a:endParaRPr>
            </a:p>
          </p:txBody>
        </p:sp>
      </p:grpSp>
      <p:sp>
        <p:nvSpPr>
          <p:cNvPr id="6" name="Arrow: Notched Right 5">
            <a:extLst>
              <a:ext uri="{FF2B5EF4-FFF2-40B4-BE49-F238E27FC236}">
                <a16:creationId xmlns:a16="http://schemas.microsoft.com/office/drawing/2014/main" id="{4D8BAA51-F50C-434C-B70B-EED3AE3BE19A}"/>
              </a:ext>
            </a:extLst>
          </p:cNvPr>
          <p:cNvSpPr/>
          <p:nvPr/>
        </p:nvSpPr>
        <p:spPr>
          <a:xfrm rot="5400000">
            <a:off x="8301712" y="4977596"/>
            <a:ext cx="556653" cy="235899"/>
          </a:xfrm>
          <a:prstGeom prst="notched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Arrow: Notched Right 48">
            <a:extLst>
              <a:ext uri="{FF2B5EF4-FFF2-40B4-BE49-F238E27FC236}">
                <a16:creationId xmlns:a16="http://schemas.microsoft.com/office/drawing/2014/main" id="{FF1DBAA1-7B53-4E03-A707-CA0F0F7F1C7A}"/>
              </a:ext>
            </a:extLst>
          </p:cNvPr>
          <p:cNvSpPr/>
          <p:nvPr/>
        </p:nvSpPr>
        <p:spPr>
          <a:xfrm rot="5400000">
            <a:off x="3012951" y="5016713"/>
            <a:ext cx="556653" cy="235899"/>
          </a:xfrm>
          <a:prstGeom prst="notched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Arrow: Notched Right 49">
            <a:extLst>
              <a:ext uri="{FF2B5EF4-FFF2-40B4-BE49-F238E27FC236}">
                <a16:creationId xmlns:a16="http://schemas.microsoft.com/office/drawing/2014/main" id="{C6C8DA0B-6390-470B-969E-17292C714BD3}"/>
              </a:ext>
            </a:extLst>
          </p:cNvPr>
          <p:cNvSpPr/>
          <p:nvPr/>
        </p:nvSpPr>
        <p:spPr>
          <a:xfrm rot="5400000" flipH="1">
            <a:off x="7947003" y="4966849"/>
            <a:ext cx="556653" cy="235899"/>
          </a:xfrm>
          <a:prstGeom prst="notched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Arrow: Notched Right 50">
            <a:extLst>
              <a:ext uri="{FF2B5EF4-FFF2-40B4-BE49-F238E27FC236}">
                <a16:creationId xmlns:a16="http://schemas.microsoft.com/office/drawing/2014/main" id="{64376BC1-E26F-405F-B278-E881DA0D473C}"/>
              </a:ext>
            </a:extLst>
          </p:cNvPr>
          <p:cNvSpPr/>
          <p:nvPr/>
        </p:nvSpPr>
        <p:spPr>
          <a:xfrm rot="5400000" flipH="1">
            <a:off x="3428111" y="4971616"/>
            <a:ext cx="556653" cy="235899"/>
          </a:xfrm>
          <a:prstGeom prst="notched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A9D3A2B-1D86-419E-8722-B331DB0A84F7}"/>
              </a:ext>
            </a:extLst>
          </p:cNvPr>
          <p:cNvSpPr txBox="1"/>
          <p:nvPr/>
        </p:nvSpPr>
        <p:spPr>
          <a:xfrm>
            <a:off x="199057" y="-12594"/>
            <a:ext cx="11661635" cy="523220"/>
          </a:xfrm>
          <a:prstGeom prst="rect">
            <a:avLst/>
          </a:prstGeom>
          <a:noFill/>
        </p:spPr>
        <p:txBody>
          <a:bodyPr wrap="square" rtlCol="0">
            <a:spAutoFit/>
          </a:bodyPr>
          <a:lstStyle/>
          <a:p>
            <a:pPr algn="ctr"/>
            <a:r>
              <a:rPr lang="tr-TR" sz="2800" b="1">
                <a:solidFill>
                  <a:schemeClr val="accent5">
                    <a:lumMod val="75000"/>
                  </a:schemeClr>
                </a:solidFill>
                <a:cs typeface="Arial"/>
              </a:rPr>
              <a:t>The Country Programme Framework</a:t>
            </a:r>
            <a:endParaRPr lang="en-US" sz="2800" b="1">
              <a:solidFill>
                <a:schemeClr val="accent5">
                  <a:lumMod val="75000"/>
                </a:schemeClr>
              </a:solidFill>
            </a:endParaRPr>
          </a:p>
        </p:txBody>
      </p:sp>
      <p:sp>
        <p:nvSpPr>
          <p:cNvPr id="63" name="TextBox 62">
            <a:extLst>
              <a:ext uri="{FF2B5EF4-FFF2-40B4-BE49-F238E27FC236}">
                <a16:creationId xmlns:a16="http://schemas.microsoft.com/office/drawing/2014/main" id="{694A4563-41A9-4216-BE21-CE1773F0466F}"/>
              </a:ext>
            </a:extLst>
          </p:cNvPr>
          <p:cNvSpPr txBox="1"/>
          <p:nvPr/>
        </p:nvSpPr>
        <p:spPr>
          <a:xfrm>
            <a:off x="9901854" y="784933"/>
            <a:ext cx="1077016" cy="1169551"/>
          </a:xfrm>
          <a:prstGeom prst="rect">
            <a:avLst/>
          </a:prstGeom>
          <a:solidFill>
            <a:schemeClr val="bg1">
              <a:lumMod val="85000"/>
            </a:schemeClr>
          </a:solidFill>
        </p:spPr>
        <p:txBody>
          <a:bodyPr wrap="square" rtlCol="0">
            <a:spAutoFit/>
          </a:bodyPr>
          <a:lstStyle/>
          <a:p>
            <a:pPr algn="ctr"/>
            <a:r>
              <a:rPr lang="en-US" sz="1400" b="1"/>
              <a:t>11</a:t>
            </a:r>
            <a:r>
              <a:rPr lang="en-US" sz="1400" b="1" baseline="30000"/>
              <a:t>th</a:t>
            </a:r>
            <a:r>
              <a:rPr lang="en-US" sz="1400" b="1"/>
              <a:t> NDP, UNSDCF, SDGs, UNICEF SP 2022-2025</a:t>
            </a:r>
          </a:p>
        </p:txBody>
      </p:sp>
      <p:grpSp>
        <p:nvGrpSpPr>
          <p:cNvPr id="64" name="Group 63">
            <a:extLst>
              <a:ext uri="{FF2B5EF4-FFF2-40B4-BE49-F238E27FC236}">
                <a16:creationId xmlns:a16="http://schemas.microsoft.com/office/drawing/2014/main" id="{F384CC31-95A3-4C81-9E01-AED8D0ECCF53}"/>
              </a:ext>
            </a:extLst>
          </p:cNvPr>
          <p:cNvGrpSpPr/>
          <p:nvPr/>
        </p:nvGrpSpPr>
        <p:grpSpPr>
          <a:xfrm>
            <a:off x="6430020" y="759835"/>
            <a:ext cx="3177401" cy="685910"/>
            <a:chOff x="1568636" y="689674"/>
            <a:chExt cx="3177401" cy="685910"/>
          </a:xfrm>
        </p:grpSpPr>
        <p:sp>
          <p:nvSpPr>
            <p:cNvPr id="65" name="Rectangle: Rounded Corners 64">
              <a:extLst>
                <a:ext uri="{FF2B5EF4-FFF2-40B4-BE49-F238E27FC236}">
                  <a16:creationId xmlns:a16="http://schemas.microsoft.com/office/drawing/2014/main" id="{D10D170E-F4A3-490C-9681-B01461EBA834}"/>
                </a:ext>
              </a:extLst>
            </p:cNvPr>
            <p:cNvSpPr/>
            <p:nvPr/>
          </p:nvSpPr>
          <p:spPr>
            <a:xfrm>
              <a:off x="1568636" y="689674"/>
              <a:ext cx="3164681" cy="685910"/>
            </a:xfrm>
            <a:prstGeom prst="roundRect">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A3558B2-BA3D-4909-97BB-4B6A607E5647}"/>
                </a:ext>
              </a:extLst>
            </p:cNvPr>
            <p:cNvSpPr txBox="1"/>
            <p:nvPr/>
          </p:nvSpPr>
          <p:spPr>
            <a:xfrm>
              <a:off x="1581356" y="839115"/>
              <a:ext cx="3164681" cy="369332"/>
            </a:xfrm>
            <a:prstGeom prst="rect">
              <a:avLst/>
            </a:prstGeom>
            <a:noFill/>
            <a:ln>
              <a:noFill/>
            </a:ln>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b="1">
                  <a:solidFill>
                    <a:sysClr val="windowText" lastClr="000000"/>
                  </a:solidFill>
                </a:rPr>
                <a:t>Country </a:t>
              </a:r>
              <a:r>
                <a:rPr lang="en-US" b="1" err="1">
                  <a:solidFill>
                    <a:sysClr val="windowText" lastClr="000000"/>
                  </a:solidFill>
                </a:rPr>
                <a:t>Programme</a:t>
              </a:r>
              <a:r>
                <a:rPr lang="en-US" b="1">
                  <a:solidFill>
                    <a:sysClr val="windowText" lastClr="000000"/>
                  </a:solidFill>
                </a:rPr>
                <a:t> 2021-2025</a:t>
              </a:r>
            </a:p>
          </p:txBody>
        </p:sp>
      </p:grpSp>
      <p:sp>
        <p:nvSpPr>
          <p:cNvPr id="58" name="TextBox 57">
            <a:extLst>
              <a:ext uri="{FF2B5EF4-FFF2-40B4-BE49-F238E27FC236}">
                <a16:creationId xmlns:a16="http://schemas.microsoft.com/office/drawing/2014/main" id="{DA34EFA8-84D6-4DB6-8980-DE947B67FF58}"/>
              </a:ext>
            </a:extLst>
          </p:cNvPr>
          <p:cNvSpPr txBox="1"/>
          <p:nvPr/>
        </p:nvSpPr>
        <p:spPr>
          <a:xfrm>
            <a:off x="9739403" y="2611801"/>
            <a:ext cx="2319312" cy="523220"/>
          </a:xfrm>
          <a:prstGeom prst="rect">
            <a:avLst/>
          </a:prstGeom>
          <a:noFill/>
        </p:spPr>
        <p:txBody>
          <a:bodyPr wrap="square" lIns="91440" tIns="45720" rIns="91440" bIns="45720" rtlCol="0" anchor="t">
            <a:spAutoFit/>
          </a:bodyPr>
          <a:lstStyle/>
          <a:p>
            <a:pPr algn="just"/>
            <a:r>
              <a:rPr lang="en-US" sz="1400" b="1"/>
              <a:t>Total Planned Value</a:t>
            </a:r>
            <a:r>
              <a:rPr lang="en-US" sz="1400"/>
              <a:t>: </a:t>
            </a:r>
            <a:endParaRPr lang="en-US" sz="1200"/>
          </a:p>
          <a:p>
            <a:pPr algn="just"/>
            <a:r>
              <a:rPr lang="en-US" sz="1400"/>
              <a:t>USD 415M (RR, OR, ORE)</a:t>
            </a:r>
            <a:endParaRPr lang="en-US" sz="1200">
              <a:cs typeface="Calibri"/>
            </a:endParaRPr>
          </a:p>
        </p:txBody>
      </p:sp>
      <p:sp>
        <p:nvSpPr>
          <p:cNvPr id="59" name="TextBox 58">
            <a:extLst>
              <a:ext uri="{FF2B5EF4-FFF2-40B4-BE49-F238E27FC236}">
                <a16:creationId xmlns:a16="http://schemas.microsoft.com/office/drawing/2014/main" id="{D00C6F84-A990-4F0E-8A37-51974CC1635C}"/>
              </a:ext>
            </a:extLst>
          </p:cNvPr>
          <p:cNvSpPr txBox="1"/>
          <p:nvPr/>
        </p:nvSpPr>
        <p:spPr>
          <a:xfrm>
            <a:off x="378857" y="2694622"/>
            <a:ext cx="2609980" cy="738664"/>
          </a:xfrm>
          <a:prstGeom prst="rect">
            <a:avLst/>
          </a:prstGeom>
          <a:noFill/>
        </p:spPr>
        <p:txBody>
          <a:bodyPr wrap="square" lIns="91440" tIns="45720" rIns="91440" bIns="45720" rtlCol="0" anchor="t">
            <a:spAutoFit/>
          </a:bodyPr>
          <a:lstStyle/>
          <a:p>
            <a:r>
              <a:rPr lang="en-US" sz="1400" b="1"/>
              <a:t>Total Throughput</a:t>
            </a:r>
            <a:r>
              <a:rPr lang="en-US" sz="1400"/>
              <a:t>: </a:t>
            </a:r>
          </a:p>
          <a:p>
            <a:r>
              <a:rPr lang="en-US" sz="1400"/>
              <a:t>USD 787 M (RR, OR, ORE)</a:t>
            </a:r>
            <a:endParaRPr lang="en-US" sz="1400">
              <a:cs typeface="Calibri"/>
            </a:endParaRPr>
          </a:p>
          <a:p>
            <a:endParaRPr lang="en-US" sz="1400" b="1">
              <a:cs typeface="Calibri"/>
            </a:endParaRPr>
          </a:p>
        </p:txBody>
      </p:sp>
      <p:pic>
        <p:nvPicPr>
          <p:cNvPr id="52" name="Picture 51">
            <a:extLst>
              <a:ext uri="{FF2B5EF4-FFF2-40B4-BE49-F238E27FC236}">
                <a16:creationId xmlns:a16="http://schemas.microsoft.com/office/drawing/2014/main" id="{F6BEAB3A-345B-4988-A29B-36DDFB32FC88}"/>
              </a:ext>
            </a:extLst>
          </p:cNvPr>
          <p:cNvPicPr>
            <a:picLocks noChangeAspect="1"/>
          </p:cNvPicPr>
          <p:nvPr/>
        </p:nvPicPr>
        <p:blipFill>
          <a:blip r:embed="rId3"/>
          <a:stretch>
            <a:fillRect/>
          </a:stretch>
        </p:blipFill>
        <p:spPr>
          <a:xfrm>
            <a:off x="262639" y="6246077"/>
            <a:ext cx="586447" cy="390964"/>
          </a:xfrm>
          <a:prstGeom prst="rect">
            <a:avLst/>
          </a:prstGeom>
        </p:spPr>
      </p:pic>
      <p:pic>
        <p:nvPicPr>
          <p:cNvPr id="53" name="Picture 52">
            <a:extLst>
              <a:ext uri="{FF2B5EF4-FFF2-40B4-BE49-F238E27FC236}">
                <a16:creationId xmlns:a16="http://schemas.microsoft.com/office/drawing/2014/main" id="{6E6D7269-B4AD-493A-99F9-C5BC26612FDE}"/>
              </a:ext>
            </a:extLst>
          </p:cNvPr>
          <p:cNvPicPr>
            <a:picLocks noChangeAspect="1"/>
          </p:cNvPicPr>
          <p:nvPr/>
        </p:nvPicPr>
        <p:blipFill>
          <a:blip r:embed="rId4"/>
          <a:stretch>
            <a:fillRect/>
          </a:stretch>
        </p:blipFill>
        <p:spPr>
          <a:xfrm>
            <a:off x="10776856" y="6379909"/>
            <a:ext cx="987055" cy="257132"/>
          </a:xfrm>
          <a:prstGeom prst="rect">
            <a:avLst/>
          </a:prstGeom>
        </p:spPr>
      </p:pic>
    </p:spTree>
    <p:extLst>
      <p:ext uri="{BB962C8B-B14F-4D97-AF65-F5344CB8AC3E}">
        <p14:creationId xmlns:p14="http://schemas.microsoft.com/office/powerpoint/2010/main" val="2062096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77B43-7FA9-41D6-86D1-3619F800083B}"/>
              </a:ext>
            </a:extLst>
          </p:cNvPr>
          <p:cNvSpPr>
            <a:spLocks noGrp="1"/>
          </p:cNvSpPr>
          <p:nvPr>
            <p:ph type="title"/>
          </p:nvPr>
        </p:nvSpPr>
        <p:spPr>
          <a:xfrm>
            <a:off x="440422" y="0"/>
            <a:ext cx="10515600" cy="929419"/>
          </a:xfrm>
        </p:spPr>
        <p:txBody>
          <a:bodyPr>
            <a:normAutofit/>
          </a:bodyPr>
          <a:lstStyle/>
          <a:p>
            <a:r>
              <a:rPr lang="tr-TR" altLang="en-US" sz="3200" b="1">
                <a:solidFill>
                  <a:srgbClr val="00B0F0"/>
                </a:solidFill>
              </a:rPr>
              <a:t>Outcome</a:t>
            </a:r>
            <a:r>
              <a:rPr lang="en-US" altLang="en-US" sz="3200" b="1">
                <a:solidFill>
                  <a:srgbClr val="00B0F0"/>
                </a:solidFill>
              </a:rPr>
              <a:t> 4</a:t>
            </a:r>
            <a:r>
              <a:rPr lang="tr-TR" altLang="en-US" sz="3200" b="1">
                <a:solidFill>
                  <a:srgbClr val="00B0F0"/>
                </a:solidFill>
              </a:rPr>
              <a:t> Priorities</a:t>
            </a:r>
            <a:r>
              <a:rPr lang="en-US" altLang="en-US" sz="3200" b="1">
                <a:solidFill>
                  <a:srgbClr val="00B0F0"/>
                </a:solidFill>
              </a:rPr>
              <a:t> and Workplan Focus</a:t>
            </a:r>
            <a:endParaRPr lang="en-US" sz="3200">
              <a:solidFill>
                <a:srgbClr val="FF0000"/>
              </a:solidFill>
            </a:endParaRPr>
          </a:p>
        </p:txBody>
      </p:sp>
      <p:pic>
        <p:nvPicPr>
          <p:cNvPr id="4" name="Picture 3">
            <a:extLst>
              <a:ext uri="{FF2B5EF4-FFF2-40B4-BE49-F238E27FC236}">
                <a16:creationId xmlns:a16="http://schemas.microsoft.com/office/drawing/2014/main" id="{630191F6-792F-49B2-9E5A-360943EA67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422" y="6322955"/>
            <a:ext cx="534003" cy="341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070FA443-FBE2-4642-858A-BBB5E1CBD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8865" y="6356350"/>
            <a:ext cx="1063400" cy="27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52AAE6D-8D0E-4043-B6EE-7D7BDBB33524}"/>
              </a:ext>
            </a:extLst>
          </p:cNvPr>
          <p:cNvSpPr txBox="1"/>
          <p:nvPr/>
        </p:nvSpPr>
        <p:spPr>
          <a:xfrm>
            <a:off x="707423" y="1343864"/>
            <a:ext cx="2511175" cy="646331"/>
          </a:xfrm>
          <a:prstGeom prst="rect">
            <a:avLst/>
          </a:prstGeom>
          <a:solidFill>
            <a:schemeClr val="bg1">
              <a:lumMod val="95000"/>
            </a:schemeClr>
          </a:solidFill>
          <a:effectLst>
            <a:outerShdw blurRad="50800" dist="38100" dir="8100000" algn="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lIns="91440" tIns="45720" rIns="91440" bIns="45720" rtlCol="0" anchor="t">
            <a:spAutoFit/>
          </a:bodyPr>
          <a:lstStyle/>
          <a:p>
            <a:r>
              <a:rPr lang="en-US"/>
              <a:t>Data and evidence generation</a:t>
            </a:r>
          </a:p>
        </p:txBody>
      </p:sp>
      <p:sp>
        <p:nvSpPr>
          <p:cNvPr id="9" name="TextBox 8">
            <a:extLst>
              <a:ext uri="{FF2B5EF4-FFF2-40B4-BE49-F238E27FC236}">
                <a16:creationId xmlns:a16="http://schemas.microsoft.com/office/drawing/2014/main" id="{41E40B0F-6D93-4463-9A3A-04A993458301}"/>
              </a:ext>
            </a:extLst>
          </p:cNvPr>
          <p:cNvSpPr txBox="1"/>
          <p:nvPr/>
        </p:nvSpPr>
        <p:spPr>
          <a:xfrm>
            <a:off x="707422" y="2766715"/>
            <a:ext cx="2511175" cy="1200329"/>
          </a:xfrm>
          <a:prstGeom prst="rect">
            <a:avLst/>
          </a:prstGeom>
          <a:solidFill>
            <a:schemeClr val="bg1">
              <a:lumMod val="95000"/>
            </a:schemeClr>
          </a:solidFill>
          <a:effectLst>
            <a:outerShdw blurRad="50800" dist="38100" dir="8100000" algn="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ea typeface="+mn-lt"/>
                <a:cs typeface="+mn-lt"/>
              </a:rPr>
              <a:t>Partnership and engagement with key stakeholders including private sector </a:t>
            </a:r>
          </a:p>
        </p:txBody>
      </p:sp>
      <p:sp>
        <p:nvSpPr>
          <p:cNvPr id="11" name="Content Placeholder 7">
            <a:extLst>
              <a:ext uri="{FF2B5EF4-FFF2-40B4-BE49-F238E27FC236}">
                <a16:creationId xmlns:a16="http://schemas.microsoft.com/office/drawing/2014/main" id="{B8D3DCDD-9739-4BD1-A388-4CE5F4A95899}"/>
              </a:ext>
            </a:extLst>
          </p:cNvPr>
          <p:cNvSpPr txBox="1">
            <a:spLocks/>
          </p:cNvSpPr>
          <p:nvPr/>
        </p:nvSpPr>
        <p:spPr>
          <a:xfrm>
            <a:off x="563457" y="765199"/>
            <a:ext cx="9174527" cy="46551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a:ea typeface="+mn-lt"/>
                <a:cs typeface="+mn-lt"/>
              </a:rPr>
              <a:t>Key Output </a:t>
            </a:r>
            <a:r>
              <a:rPr lang="en-US" sz="2000" b="1"/>
              <a:t>Priorities</a:t>
            </a:r>
            <a:r>
              <a:rPr lang="en-US" sz="2000" b="1">
                <a:ea typeface="+mn-lt"/>
                <a:cs typeface="+mn-lt"/>
              </a:rPr>
              <a:t>                        Workplan Focus</a:t>
            </a:r>
          </a:p>
        </p:txBody>
      </p:sp>
      <p:sp>
        <p:nvSpPr>
          <p:cNvPr id="12" name="Callout: Line with Accent Bar 11">
            <a:extLst>
              <a:ext uri="{FF2B5EF4-FFF2-40B4-BE49-F238E27FC236}">
                <a16:creationId xmlns:a16="http://schemas.microsoft.com/office/drawing/2014/main" id="{47F8366D-2566-413C-B704-C22445546399}"/>
              </a:ext>
            </a:extLst>
          </p:cNvPr>
          <p:cNvSpPr/>
          <p:nvPr/>
        </p:nvSpPr>
        <p:spPr>
          <a:xfrm>
            <a:off x="4114352" y="1101745"/>
            <a:ext cx="7850333" cy="1538984"/>
          </a:xfrm>
          <a:prstGeom prst="accentCallout1">
            <a:avLst>
              <a:gd name="adj1" fmla="val 17195"/>
              <a:gd name="adj2" fmla="val -2162"/>
              <a:gd name="adj3" fmla="val 36636"/>
              <a:gd name="adj4" fmla="val -995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endParaRPr lang="tr-TR" b="1">
              <a:solidFill>
                <a:schemeClr val="tx1"/>
              </a:solidFill>
            </a:endParaRPr>
          </a:p>
        </p:txBody>
      </p:sp>
      <p:sp>
        <p:nvSpPr>
          <p:cNvPr id="13" name="TextBox 12">
            <a:extLst>
              <a:ext uri="{FF2B5EF4-FFF2-40B4-BE49-F238E27FC236}">
                <a16:creationId xmlns:a16="http://schemas.microsoft.com/office/drawing/2014/main" id="{AC22A712-7B32-4FD5-BE0C-43B4CE207262}"/>
              </a:ext>
            </a:extLst>
          </p:cNvPr>
          <p:cNvSpPr txBox="1"/>
          <p:nvPr/>
        </p:nvSpPr>
        <p:spPr>
          <a:xfrm>
            <a:off x="4114352" y="1094294"/>
            <a:ext cx="7958372" cy="1277273"/>
          </a:xfrm>
          <a:prstGeom prst="rect">
            <a:avLst/>
          </a:prstGeom>
          <a:noFill/>
        </p:spPr>
        <p:txBody>
          <a:bodyPr wrap="square" lIns="91440" tIns="45720" rIns="91440" bIns="45720" rtlCol="0" anchor="t">
            <a:spAutoFit/>
          </a:bodyPr>
          <a:lstStyle/>
          <a:p>
            <a:pPr marL="342900" indent="-342900">
              <a:spcAft>
                <a:spcPts val="600"/>
              </a:spcAft>
              <a:buAutoNum type="arabicPeriod"/>
            </a:pPr>
            <a:r>
              <a:rPr lang="en-US">
                <a:ea typeface="+mn-lt"/>
                <a:cs typeface="+mn-lt"/>
              </a:rPr>
              <a:t>Technical support on expanding availability and access to data, including publications of child focused data on SDGs  (</a:t>
            </a:r>
            <a:r>
              <a:rPr lang="en-US" b="1" err="1">
                <a:ea typeface="+mn-lt"/>
                <a:cs typeface="+mn-lt"/>
              </a:rPr>
              <a:t>Turkstat</a:t>
            </a:r>
            <a:r>
              <a:rPr lang="en-US" b="1">
                <a:ea typeface="+mn-lt"/>
                <a:cs typeface="+mn-lt"/>
              </a:rPr>
              <a:t>,</a:t>
            </a:r>
            <a:r>
              <a:rPr lang="tr-TR" b="1">
                <a:ea typeface="+mn-lt"/>
                <a:cs typeface="+mn-lt"/>
              </a:rPr>
              <a:t> </a:t>
            </a:r>
            <a:r>
              <a:rPr lang="en-US" b="1">
                <a:ea typeface="+mn-lt"/>
                <a:cs typeface="+mn-lt"/>
              </a:rPr>
              <a:t>PSB, </a:t>
            </a:r>
            <a:r>
              <a:rPr lang="tr-TR" b="1">
                <a:ea typeface="+mn-lt"/>
                <a:cs typeface="+mn-lt"/>
              </a:rPr>
              <a:t> </a:t>
            </a:r>
            <a:r>
              <a:rPr lang="en-US" b="1">
                <a:ea typeface="+mn-lt"/>
                <a:cs typeface="+mn-lt"/>
              </a:rPr>
              <a:t>relevant Ministries</a:t>
            </a:r>
            <a:r>
              <a:rPr lang="en-US">
                <a:ea typeface="+mn-lt"/>
                <a:cs typeface="+mn-lt"/>
              </a:rPr>
              <a:t>)</a:t>
            </a:r>
            <a:endParaRPr lang="en-US"/>
          </a:p>
          <a:p>
            <a:pPr marL="342900" indent="-342900">
              <a:spcAft>
                <a:spcPts val="600"/>
              </a:spcAft>
              <a:buFont typeface="+mj-lt"/>
              <a:buAutoNum type="arabicPeriod"/>
            </a:pPr>
            <a:r>
              <a:rPr lang="en-US">
                <a:ea typeface="+mn-lt"/>
                <a:cs typeface="+mn-lt"/>
              </a:rPr>
              <a:t>Strengthening statistical literacy for children  (</a:t>
            </a:r>
            <a:r>
              <a:rPr lang="en-US" b="1" err="1">
                <a:ea typeface="+mn-lt"/>
                <a:cs typeface="+mn-lt"/>
              </a:rPr>
              <a:t>Turkstat</a:t>
            </a:r>
            <a:r>
              <a:rPr lang="en-US">
                <a:ea typeface="+mn-lt"/>
                <a:cs typeface="+mn-lt"/>
              </a:rPr>
              <a:t>)</a:t>
            </a:r>
          </a:p>
        </p:txBody>
      </p:sp>
      <p:sp>
        <p:nvSpPr>
          <p:cNvPr id="16" name="Callout: Line with Accent Bar 15">
            <a:extLst>
              <a:ext uri="{FF2B5EF4-FFF2-40B4-BE49-F238E27FC236}">
                <a16:creationId xmlns:a16="http://schemas.microsoft.com/office/drawing/2014/main" id="{09E00F15-5039-403A-A375-2D98E0EDA3E2}"/>
              </a:ext>
            </a:extLst>
          </p:cNvPr>
          <p:cNvSpPr/>
          <p:nvPr/>
        </p:nvSpPr>
        <p:spPr>
          <a:xfrm>
            <a:off x="4114351" y="3067668"/>
            <a:ext cx="7850333" cy="722663"/>
          </a:xfrm>
          <a:prstGeom prst="accentCallout1">
            <a:avLst>
              <a:gd name="adj1" fmla="val 51509"/>
              <a:gd name="adj2" fmla="val -2162"/>
              <a:gd name="adj3" fmla="val 36636"/>
              <a:gd name="adj4" fmla="val -995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endParaRPr lang="tr-TR" b="1">
              <a:solidFill>
                <a:schemeClr val="tx1"/>
              </a:solidFill>
            </a:endParaRPr>
          </a:p>
        </p:txBody>
      </p:sp>
      <p:sp>
        <p:nvSpPr>
          <p:cNvPr id="17" name="TextBox 16">
            <a:extLst>
              <a:ext uri="{FF2B5EF4-FFF2-40B4-BE49-F238E27FC236}">
                <a16:creationId xmlns:a16="http://schemas.microsoft.com/office/drawing/2014/main" id="{26C4647A-2C50-4970-808E-9B983D25EC36}"/>
              </a:ext>
            </a:extLst>
          </p:cNvPr>
          <p:cNvSpPr txBox="1"/>
          <p:nvPr/>
        </p:nvSpPr>
        <p:spPr>
          <a:xfrm>
            <a:off x="4114352" y="2655661"/>
            <a:ext cx="7958372" cy="2693045"/>
          </a:xfrm>
          <a:prstGeom prst="rect">
            <a:avLst/>
          </a:prstGeom>
          <a:noFill/>
        </p:spPr>
        <p:txBody>
          <a:bodyPr wrap="square" lIns="91440" tIns="45720" rIns="91440" bIns="45720" rtlCol="0" anchor="t">
            <a:spAutoFit/>
          </a:bodyPr>
          <a:lstStyle/>
          <a:p>
            <a:pPr marL="342900" lvl="1" indent="-342900">
              <a:spcAft>
                <a:spcPts val="600"/>
              </a:spcAft>
              <a:buFont typeface="+mj-lt"/>
              <a:buAutoNum type="arabicPeriod"/>
            </a:pPr>
            <a:r>
              <a:rPr lang="en-US">
                <a:ea typeface="+mn-lt"/>
                <a:cs typeface="+mn-lt"/>
              </a:rPr>
              <a:t>Promoting child rights and business principles (CRBP) amongst </a:t>
            </a:r>
            <a:r>
              <a:rPr lang="en-US" b="1">
                <a:ea typeface="+mn-lt"/>
                <a:cs typeface="+mn-lt"/>
              </a:rPr>
              <a:t>private sector </a:t>
            </a:r>
          </a:p>
          <a:p>
            <a:pPr marL="342900" lvl="1" indent="-342900">
              <a:spcAft>
                <a:spcPts val="600"/>
              </a:spcAft>
              <a:buFont typeface="+mj-lt"/>
              <a:buAutoNum type="arabicPeriod"/>
            </a:pPr>
            <a:r>
              <a:rPr lang="en-US">
                <a:ea typeface="+mn-lt"/>
                <a:cs typeface="+mn-lt"/>
              </a:rPr>
              <a:t>Work in partnership with private sector to leverage resources to eliminate child </a:t>
            </a:r>
            <a:r>
              <a:rPr lang="en-US" err="1">
                <a:ea typeface="+mn-lt"/>
                <a:cs typeface="+mn-lt"/>
              </a:rPr>
              <a:t>labour</a:t>
            </a:r>
            <a:r>
              <a:rPr lang="en-US">
                <a:ea typeface="+mn-lt"/>
                <a:cs typeface="+mn-lt"/>
              </a:rPr>
              <a:t> </a:t>
            </a:r>
            <a:r>
              <a:rPr lang="en-US" b="1">
                <a:ea typeface="+mn-lt"/>
                <a:cs typeface="+mn-lt"/>
              </a:rPr>
              <a:t>(private sector, </a:t>
            </a:r>
            <a:r>
              <a:rPr lang="en-US" b="1" err="1">
                <a:ea typeface="+mn-lt"/>
                <a:cs typeface="+mn-lt"/>
              </a:rPr>
              <a:t>MoL</a:t>
            </a:r>
            <a:r>
              <a:rPr lang="tr-TR" b="1">
                <a:ea typeface="+mn-lt"/>
                <a:cs typeface="+mn-lt"/>
              </a:rPr>
              <a:t>, civil society</a:t>
            </a:r>
            <a:r>
              <a:rPr lang="en-US">
                <a:ea typeface="+mn-lt"/>
                <a:cs typeface="+mn-lt"/>
              </a:rPr>
              <a:t>)</a:t>
            </a:r>
            <a:endParaRPr lang="tr-TR">
              <a:ea typeface="+mn-lt"/>
              <a:cs typeface="+mn-lt"/>
            </a:endParaRPr>
          </a:p>
          <a:p>
            <a:pPr marL="342900" lvl="1" indent="-342900">
              <a:spcAft>
                <a:spcPts val="600"/>
              </a:spcAft>
              <a:buFont typeface="+mj-lt"/>
              <a:buAutoNum type="arabicPeriod"/>
            </a:pPr>
            <a:r>
              <a:rPr lang="tr-TR">
                <a:ea typeface="+mn-lt"/>
                <a:cs typeface="+mn-lt"/>
              </a:rPr>
              <a:t>Increasing strategic planning, budgeting, and resource allocation for children at central and local levels. </a:t>
            </a:r>
            <a:r>
              <a:rPr lang="tr-TR" b="1">
                <a:ea typeface="+mn-lt"/>
                <a:cs typeface="+mn-lt"/>
              </a:rPr>
              <a:t>(PSB, Union of Municipalities of Turkey)</a:t>
            </a:r>
          </a:p>
          <a:p>
            <a:pPr marL="342900" lvl="1" indent="-342900">
              <a:spcAft>
                <a:spcPts val="600"/>
              </a:spcAft>
              <a:buFont typeface="+mj-lt"/>
              <a:buAutoNum type="arabicPeriod"/>
            </a:pPr>
            <a:endParaRPr lang="tr-TR">
              <a:ea typeface="+mn-lt"/>
              <a:cs typeface="+mn-lt"/>
            </a:endParaRPr>
          </a:p>
          <a:p>
            <a:pPr marL="342900" lvl="1" indent="-342900">
              <a:spcAft>
                <a:spcPts val="600"/>
              </a:spcAft>
              <a:buFont typeface="+mj-lt"/>
              <a:buAutoNum type="arabicPeriod"/>
            </a:pPr>
            <a:endParaRPr lang="tr-TR">
              <a:ea typeface="+mn-lt"/>
              <a:cs typeface="+mn-lt"/>
            </a:endParaRPr>
          </a:p>
          <a:p>
            <a:pPr marL="342900" lvl="1" indent="-342900">
              <a:spcAft>
                <a:spcPts val="600"/>
              </a:spcAft>
              <a:buFont typeface="+mj-lt"/>
              <a:buAutoNum type="arabicPeriod"/>
            </a:pPr>
            <a:endParaRPr lang="en-US">
              <a:ea typeface="+mn-lt"/>
              <a:cs typeface="+mn-lt"/>
            </a:endParaRPr>
          </a:p>
        </p:txBody>
      </p:sp>
      <p:sp>
        <p:nvSpPr>
          <p:cNvPr id="18" name="TextBox 17">
            <a:extLst>
              <a:ext uri="{FF2B5EF4-FFF2-40B4-BE49-F238E27FC236}">
                <a16:creationId xmlns:a16="http://schemas.microsoft.com/office/drawing/2014/main" id="{B69B9EB0-7908-4163-B66D-9C5A2D70C922}"/>
              </a:ext>
            </a:extLst>
          </p:cNvPr>
          <p:cNvSpPr txBox="1"/>
          <p:nvPr/>
        </p:nvSpPr>
        <p:spPr>
          <a:xfrm>
            <a:off x="707422" y="4386597"/>
            <a:ext cx="2511175" cy="1200329"/>
          </a:xfrm>
          <a:prstGeom prst="rect">
            <a:avLst/>
          </a:prstGeom>
          <a:solidFill>
            <a:schemeClr val="bg1">
              <a:lumMod val="95000"/>
            </a:schemeClr>
          </a:solidFill>
          <a:effectLst>
            <a:outerShdw blurRad="50800" dist="38100" dir="8100000" algn="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lIns="91440" tIns="45720" rIns="91440" bIns="45720" rtlCol="0" anchor="t">
            <a:spAutoFit/>
          </a:bodyPr>
          <a:lstStyle/>
          <a:p>
            <a:r>
              <a:rPr lang="en-US">
                <a:ea typeface="+mn-lt"/>
                <a:cs typeface="+mn-lt"/>
              </a:rPr>
              <a:t>Intersectoral dialogues and knowledge exchange to promote  child rights</a:t>
            </a:r>
          </a:p>
        </p:txBody>
      </p:sp>
      <p:sp>
        <p:nvSpPr>
          <p:cNvPr id="19" name="Callout: Line with Accent Bar 18">
            <a:extLst>
              <a:ext uri="{FF2B5EF4-FFF2-40B4-BE49-F238E27FC236}">
                <a16:creationId xmlns:a16="http://schemas.microsoft.com/office/drawing/2014/main" id="{D52957C6-2E84-4934-9342-C40AAFF855EC}"/>
              </a:ext>
            </a:extLst>
          </p:cNvPr>
          <p:cNvSpPr/>
          <p:nvPr/>
        </p:nvSpPr>
        <p:spPr>
          <a:xfrm>
            <a:off x="4114356" y="4700239"/>
            <a:ext cx="7850333" cy="847143"/>
          </a:xfrm>
          <a:prstGeom prst="accentCallout1">
            <a:avLst>
              <a:gd name="adj1" fmla="val 17195"/>
              <a:gd name="adj2" fmla="val -2162"/>
              <a:gd name="adj3" fmla="val 36636"/>
              <a:gd name="adj4" fmla="val -995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endParaRPr lang="tr-TR" b="1">
              <a:solidFill>
                <a:schemeClr val="tx1"/>
              </a:solidFill>
            </a:endParaRPr>
          </a:p>
        </p:txBody>
      </p:sp>
      <p:sp>
        <p:nvSpPr>
          <p:cNvPr id="20" name="TextBox 19">
            <a:extLst>
              <a:ext uri="{FF2B5EF4-FFF2-40B4-BE49-F238E27FC236}">
                <a16:creationId xmlns:a16="http://schemas.microsoft.com/office/drawing/2014/main" id="{775C8C32-D5FD-4770-8BC2-5E2431268AE3}"/>
              </a:ext>
            </a:extLst>
          </p:cNvPr>
          <p:cNvSpPr txBox="1"/>
          <p:nvPr/>
        </p:nvSpPr>
        <p:spPr>
          <a:xfrm>
            <a:off x="4114358" y="4534681"/>
            <a:ext cx="7958366" cy="2185214"/>
          </a:xfrm>
          <a:prstGeom prst="rect">
            <a:avLst/>
          </a:prstGeom>
          <a:noFill/>
        </p:spPr>
        <p:txBody>
          <a:bodyPr wrap="square" lIns="91440" tIns="45720" rIns="91440" bIns="45720" rtlCol="0" anchor="t">
            <a:spAutoFit/>
          </a:bodyPr>
          <a:lstStyle/>
          <a:p>
            <a:pPr marL="342900" indent="-342900">
              <a:spcAft>
                <a:spcPts val="600"/>
              </a:spcAft>
              <a:buAutoNum type="arabicPeriod"/>
            </a:pPr>
            <a:r>
              <a:rPr lang="en-US">
                <a:ea typeface="+mn-lt"/>
                <a:cs typeface="+mn-lt"/>
              </a:rPr>
              <a:t>Strengthen the coordination and convening role of </a:t>
            </a:r>
            <a:r>
              <a:rPr lang="en-US" b="1">
                <a:ea typeface="+mn-lt"/>
                <a:cs typeface="+mn-lt"/>
              </a:rPr>
              <a:t>the Ombudsperson’s Institution (OI) and </a:t>
            </a:r>
            <a:r>
              <a:rPr lang="tr-TR" b="1">
                <a:ea typeface="+mn-lt"/>
                <a:cs typeface="+mn-lt"/>
              </a:rPr>
              <a:t>Parliament</a:t>
            </a:r>
            <a:r>
              <a:rPr lang="en-US" b="1">
                <a:ea typeface="+mn-lt"/>
                <a:cs typeface="+mn-lt"/>
              </a:rPr>
              <a:t> </a:t>
            </a:r>
            <a:r>
              <a:rPr lang="en-US">
                <a:ea typeface="+mn-lt"/>
                <a:cs typeface="+mn-lt"/>
              </a:rPr>
              <a:t>for better monitoring of violations and advocacy on child specific issues</a:t>
            </a:r>
            <a:endParaRPr lang="en-US">
              <a:cs typeface="Calibri" panose="020F0502020204030204"/>
            </a:endParaRPr>
          </a:p>
          <a:p>
            <a:pPr marL="342900" indent="-342900">
              <a:spcAft>
                <a:spcPts val="600"/>
              </a:spcAft>
              <a:buFont typeface="+mj-lt"/>
              <a:buAutoNum type="arabicPeriod"/>
            </a:pPr>
            <a:r>
              <a:rPr lang="en-US">
                <a:ea typeface="+mn-lt"/>
                <a:cs typeface="+mn-lt"/>
              </a:rPr>
              <a:t>Promote systematic dialogue</a:t>
            </a:r>
            <a:r>
              <a:rPr lang="en-US" b="1">
                <a:ea typeface="+mn-lt"/>
                <a:cs typeface="+mn-lt"/>
              </a:rPr>
              <a:t> </a:t>
            </a:r>
            <a:r>
              <a:rPr lang="en-US">
                <a:ea typeface="+mn-lt"/>
                <a:cs typeface="+mn-lt"/>
              </a:rPr>
              <a:t>between OI</a:t>
            </a:r>
            <a:r>
              <a:rPr lang="en-US" b="1">
                <a:ea typeface="+mn-lt"/>
                <a:cs typeface="+mn-lt"/>
              </a:rPr>
              <a:t>,</a:t>
            </a:r>
            <a:r>
              <a:rPr lang="en-US">
                <a:ea typeface="+mn-lt"/>
                <a:cs typeface="+mn-lt"/>
              </a:rPr>
              <a:t> Parliament, children's and youth organizations </a:t>
            </a:r>
            <a:r>
              <a:rPr lang="tr-TR">
                <a:ea typeface="+mn-lt"/>
                <a:cs typeface="+mn-lt"/>
              </a:rPr>
              <a:t>and other civil society organizations</a:t>
            </a:r>
            <a:endParaRPr lang="en-US">
              <a:ea typeface="+mn-lt"/>
              <a:cs typeface="+mn-lt"/>
            </a:endParaRPr>
          </a:p>
          <a:p>
            <a:pPr marL="342900" indent="-342900">
              <a:spcAft>
                <a:spcPts val="600"/>
              </a:spcAft>
              <a:buFont typeface="+mj-lt"/>
              <a:buAutoNum type="arabicPeriod"/>
            </a:pPr>
            <a:r>
              <a:rPr lang="en-US">
                <a:ea typeface="+mn-lt"/>
                <a:cs typeface="+mn-lt"/>
              </a:rPr>
              <a:t>International knowledge and experience exchange  on independent child rights monitoring </a:t>
            </a:r>
          </a:p>
        </p:txBody>
      </p:sp>
    </p:spTree>
    <p:extLst>
      <p:ext uri="{BB962C8B-B14F-4D97-AF65-F5344CB8AC3E}">
        <p14:creationId xmlns:p14="http://schemas.microsoft.com/office/powerpoint/2010/main" val="3225891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93D702E-F4E0-47FC-A74C-ECD9647A8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3851974"/>
            <a:ext cx="9144000" cy="1152663"/>
          </a:xfrm>
        </p:spPr>
        <p:txBody>
          <a:bodyPr>
            <a:normAutofit/>
          </a:bodyPr>
          <a:lstStyle/>
          <a:p>
            <a:br>
              <a:rPr lang="tr-TR" sz="3700" b="1"/>
            </a:br>
            <a:r>
              <a:rPr lang="tr-TR" sz="3700" b="1"/>
              <a:t>Thank you</a:t>
            </a:r>
            <a:endParaRPr lang="en-US" sz="3700" b="1"/>
          </a:p>
        </p:txBody>
      </p:sp>
      <p:pic>
        <p:nvPicPr>
          <p:cNvPr id="8" name="Picture 7" descr="A picture containing person, child, indoor, child&#10;&#10;Description automatically generated">
            <a:extLst>
              <a:ext uri="{FF2B5EF4-FFF2-40B4-BE49-F238E27FC236}">
                <a16:creationId xmlns:a16="http://schemas.microsoft.com/office/drawing/2014/main" id="{2FB7975A-A94F-4094-A767-3249CB513298}"/>
              </a:ext>
            </a:extLst>
          </p:cNvPr>
          <p:cNvPicPr>
            <a:picLocks noChangeAspect="1"/>
          </p:cNvPicPr>
          <p:nvPr/>
        </p:nvPicPr>
        <p:blipFill rotWithShape="1">
          <a:blip r:embed="rId3">
            <a:extLst>
              <a:ext uri="{28A0092B-C50C-407E-A947-70E740481C1C}">
                <a14:useLocalDpi xmlns:a14="http://schemas.microsoft.com/office/drawing/2010/main" val="0"/>
              </a:ext>
            </a:extLst>
          </a:blip>
          <a:srcRect t="22769" b="22769"/>
          <a:stretch/>
        </p:blipFill>
        <p:spPr>
          <a:xfrm>
            <a:off x="752213" y="0"/>
            <a:ext cx="10484412" cy="4601248"/>
          </a:xfrm>
          <a:custGeom>
            <a:avLst/>
            <a:gdLst/>
            <a:ahLst/>
            <a:cxnLst/>
            <a:rect l="l" t="t" r="r" b="b"/>
            <a:pathLst>
              <a:path w="10484412" h="3811404">
                <a:moveTo>
                  <a:pt x="0" y="3811403"/>
                </a:moveTo>
                <a:lnTo>
                  <a:pt x="10484412" y="3811403"/>
                </a:lnTo>
                <a:lnTo>
                  <a:pt x="10484412" y="3811404"/>
                </a:lnTo>
                <a:lnTo>
                  <a:pt x="0" y="3811404"/>
                </a:lnTo>
                <a:close/>
                <a:moveTo>
                  <a:pt x="181717" y="0"/>
                </a:moveTo>
                <a:lnTo>
                  <a:pt x="10224015" y="0"/>
                </a:lnTo>
                <a:cubicBezTo>
                  <a:pt x="10261561" y="45054"/>
                  <a:pt x="10301611" y="85103"/>
                  <a:pt x="10369193" y="110134"/>
                </a:cubicBezTo>
                <a:cubicBezTo>
                  <a:pt x="10321635" y="167704"/>
                  <a:pt x="10236530" y="182722"/>
                  <a:pt x="10173954" y="222771"/>
                </a:cubicBezTo>
                <a:cubicBezTo>
                  <a:pt x="10168948" y="255310"/>
                  <a:pt x="10269071" y="245298"/>
                  <a:pt x="10241537" y="317887"/>
                </a:cubicBezTo>
                <a:cubicBezTo>
                  <a:pt x="10206494" y="418008"/>
                  <a:pt x="10241537" y="528142"/>
                  <a:pt x="10071328" y="573196"/>
                </a:cubicBezTo>
                <a:cubicBezTo>
                  <a:pt x="10023770" y="668312"/>
                  <a:pt x="10008751" y="820997"/>
                  <a:pt x="10113880" y="913610"/>
                </a:cubicBezTo>
                <a:cubicBezTo>
                  <a:pt x="10271573" y="1048774"/>
                  <a:pt x="10244040" y="1138885"/>
                  <a:pt x="10036285" y="1216478"/>
                </a:cubicBezTo>
                <a:cubicBezTo>
                  <a:pt x="10011255" y="1226491"/>
                  <a:pt x="9978715" y="1231497"/>
                  <a:pt x="9966200" y="1256528"/>
                </a:cubicBezTo>
                <a:cubicBezTo>
                  <a:pt x="9986224" y="1289067"/>
                  <a:pt x="10031280" y="1281557"/>
                  <a:pt x="10063819" y="1289067"/>
                </a:cubicBezTo>
                <a:cubicBezTo>
                  <a:pt x="10211500" y="1324110"/>
                  <a:pt x="10214003" y="1324110"/>
                  <a:pt x="10176457" y="1441752"/>
                </a:cubicBezTo>
                <a:cubicBezTo>
                  <a:pt x="10163942" y="1476795"/>
                  <a:pt x="10188972" y="1491813"/>
                  <a:pt x="10211500" y="1511838"/>
                </a:cubicBezTo>
                <a:cubicBezTo>
                  <a:pt x="10296604" y="1591936"/>
                  <a:pt x="10296604" y="1594439"/>
                  <a:pt x="10206494" y="1664523"/>
                </a:cubicBezTo>
                <a:cubicBezTo>
                  <a:pt x="10181463" y="1684547"/>
                  <a:pt x="10163942" y="1704572"/>
                  <a:pt x="10151426" y="1732106"/>
                </a:cubicBezTo>
                <a:cubicBezTo>
                  <a:pt x="10128899" y="1782166"/>
                  <a:pt x="10128899" y="1822216"/>
                  <a:pt x="10208996" y="1847246"/>
                </a:cubicBezTo>
                <a:cubicBezTo>
                  <a:pt x="10266568" y="1864767"/>
                  <a:pt x="10296604" y="1884791"/>
                  <a:pt x="10299107" y="1939858"/>
                </a:cubicBezTo>
                <a:cubicBezTo>
                  <a:pt x="10299107" y="1987416"/>
                  <a:pt x="10306617" y="2017452"/>
                  <a:pt x="10244040" y="2037477"/>
                </a:cubicBezTo>
                <a:cubicBezTo>
                  <a:pt x="10193979" y="2054998"/>
                  <a:pt x="10178960" y="2090041"/>
                  <a:pt x="10183966" y="2130089"/>
                </a:cubicBezTo>
                <a:cubicBezTo>
                  <a:pt x="10193979" y="2230211"/>
                  <a:pt x="10126396" y="2287781"/>
                  <a:pt x="10013758" y="2335339"/>
                </a:cubicBezTo>
                <a:cubicBezTo>
                  <a:pt x="9908629" y="2377890"/>
                  <a:pt x="9813513" y="2437963"/>
                  <a:pt x="9715893" y="2493030"/>
                </a:cubicBezTo>
                <a:cubicBezTo>
                  <a:pt x="9605758" y="2553103"/>
                  <a:pt x="9480605" y="2590649"/>
                  <a:pt x="9347942" y="2623189"/>
                </a:cubicBezTo>
                <a:cubicBezTo>
                  <a:pt x="9370469" y="2665740"/>
                  <a:pt x="9453071" y="2640710"/>
                  <a:pt x="9460580" y="2700783"/>
                </a:cubicBezTo>
                <a:cubicBezTo>
                  <a:pt x="9255329" y="2753346"/>
                  <a:pt x="9060089" y="2833444"/>
                  <a:pt x="8827305" y="2855971"/>
                </a:cubicBezTo>
                <a:cubicBezTo>
                  <a:pt x="9015035" y="2843456"/>
                  <a:pt x="9182740" y="2908535"/>
                  <a:pt x="9360458" y="2926056"/>
                </a:cubicBezTo>
                <a:cubicBezTo>
                  <a:pt x="9377980" y="2961099"/>
                  <a:pt x="9337930" y="2951087"/>
                  <a:pt x="9322912" y="2958595"/>
                </a:cubicBezTo>
                <a:cubicBezTo>
                  <a:pt x="9307893" y="2963602"/>
                  <a:pt x="9287869" y="2966105"/>
                  <a:pt x="9285366" y="2991135"/>
                </a:cubicBezTo>
                <a:cubicBezTo>
                  <a:pt x="9370469" y="3023675"/>
                  <a:pt x="9478102" y="2998644"/>
                  <a:pt x="9565709" y="3033687"/>
                </a:cubicBezTo>
                <a:cubicBezTo>
                  <a:pt x="9543182" y="3083748"/>
                  <a:pt x="9468090" y="3056214"/>
                  <a:pt x="9435550" y="3096263"/>
                </a:cubicBezTo>
                <a:cubicBezTo>
                  <a:pt x="9518151" y="3101269"/>
                  <a:pt x="9593243" y="3103772"/>
                  <a:pt x="9668335" y="3113784"/>
                </a:cubicBezTo>
                <a:cubicBezTo>
                  <a:pt x="9725905" y="3121294"/>
                  <a:pt x="9740924" y="3163845"/>
                  <a:pt x="9700875" y="3193882"/>
                </a:cubicBezTo>
                <a:cubicBezTo>
                  <a:pt x="9665832" y="3221415"/>
                  <a:pt x="9613268" y="3223918"/>
                  <a:pt x="9565709" y="3236434"/>
                </a:cubicBezTo>
                <a:cubicBezTo>
                  <a:pt x="9232801" y="3319034"/>
                  <a:pt x="8882372" y="3351573"/>
                  <a:pt x="8529440" y="3364088"/>
                </a:cubicBezTo>
                <a:cubicBezTo>
                  <a:pt x="7961245" y="3386616"/>
                  <a:pt x="7393049" y="3394125"/>
                  <a:pt x="6827357" y="3419155"/>
                </a:cubicBezTo>
                <a:cubicBezTo>
                  <a:pt x="6481933" y="3434173"/>
                  <a:pt x="6136510" y="3456701"/>
                  <a:pt x="5788584" y="3456701"/>
                </a:cubicBezTo>
                <a:cubicBezTo>
                  <a:pt x="5415628" y="3456701"/>
                  <a:pt x="5042671" y="3464210"/>
                  <a:pt x="4669714" y="3411646"/>
                </a:cubicBezTo>
                <a:cubicBezTo>
                  <a:pt x="4479481" y="3384113"/>
                  <a:pt x="4279236" y="3396628"/>
                  <a:pt x="4086500" y="3376603"/>
                </a:cubicBezTo>
                <a:cubicBezTo>
                  <a:pt x="3793641" y="3346568"/>
                  <a:pt x="3500782" y="3306518"/>
                  <a:pt x="3210426" y="3256458"/>
                </a:cubicBezTo>
                <a:cubicBezTo>
                  <a:pt x="3117813" y="3241439"/>
                  <a:pt x="3007678" y="3231428"/>
                  <a:pt x="2937592" y="3166348"/>
                </a:cubicBezTo>
                <a:cubicBezTo>
                  <a:pt x="2824954" y="3211403"/>
                  <a:pt x="2757372" y="3131305"/>
                  <a:pt x="2669765" y="3106275"/>
                </a:cubicBezTo>
                <a:cubicBezTo>
                  <a:pt x="2634722" y="3096263"/>
                  <a:pt x="2592169" y="3081245"/>
                  <a:pt x="2597176" y="3048705"/>
                </a:cubicBezTo>
                <a:cubicBezTo>
                  <a:pt x="2604685" y="3006154"/>
                  <a:pt x="2654746" y="2978620"/>
                  <a:pt x="2702304" y="2986130"/>
                </a:cubicBezTo>
                <a:cubicBezTo>
                  <a:pt x="2849986" y="3011160"/>
                  <a:pt x="2985150" y="2948584"/>
                  <a:pt x="3137838" y="2956093"/>
                </a:cubicBezTo>
                <a:cubicBezTo>
                  <a:pt x="3005175" y="2933565"/>
                  <a:pt x="2872513" y="2908535"/>
                  <a:pt x="2739850" y="2886007"/>
                </a:cubicBezTo>
                <a:cubicBezTo>
                  <a:pt x="2940095" y="2863480"/>
                  <a:pt x="3132831" y="2896020"/>
                  <a:pt x="3328071" y="2913541"/>
                </a:cubicBezTo>
                <a:cubicBezTo>
                  <a:pt x="3390647" y="2921050"/>
                  <a:pt x="3485763" y="2968608"/>
                  <a:pt x="3503285" y="2898523"/>
                </a:cubicBezTo>
                <a:cubicBezTo>
                  <a:pt x="3513297" y="2850965"/>
                  <a:pt x="3410671" y="2850965"/>
                  <a:pt x="3350598" y="2838450"/>
                </a:cubicBezTo>
                <a:cubicBezTo>
                  <a:pt x="3090279" y="2785886"/>
                  <a:pt x="2824954" y="2758353"/>
                  <a:pt x="2562133" y="2725813"/>
                </a:cubicBezTo>
                <a:cubicBezTo>
                  <a:pt x="2537102" y="2723310"/>
                  <a:pt x="2504562" y="2725813"/>
                  <a:pt x="2487041" y="2715801"/>
                </a:cubicBezTo>
                <a:cubicBezTo>
                  <a:pt x="2354378" y="2633200"/>
                  <a:pt x="2184170" y="2608170"/>
                  <a:pt x="1998943" y="2548097"/>
                </a:cubicBezTo>
                <a:cubicBezTo>
                  <a:pt x="2116587" y="2515558"/>
                  <a:pt x="2196685" y="2575630"/>
                  <a:pt x="2294304" y="2560612"/>
                </a:cubicBezTo>
                <a:cubicBezTo>
                  <a:pt x="2196685" y="2498036"/>
                  <a:pt x="2079041" y="2488024"/>
                  <a:pt x="1978918" y="2455485"/>
                </a:cubicBezTo>
                <a:cubicBezTo>
                  <a:pt x="1906330" y="2430454"/>
                  <a:pt x="1635999" y="2357866"/>
                  <a:pt x="1595950" y="2335339"/>
                </a:cubicBezTo>
                <a:cubicBezTo>
                  <a:pt x="1473299" y="2267756"/>
                  <a:pt x="1315606" y="2237720"/>
                  <a:pt x="1215483" y="2145108"/>
                </a:cubicBezTo>
                <a:cubicBezTo>
                  <a:pt x="1145398" y="2080028"/>
                  <a:pt x="1025251" y="2095047"/>
                  <a:pt x="942649" y="2049992"/>
                </a:cubicBezTo>
                <a:cubicBezTo>
                  <a:pt x="912613" y="2004937"/>
                  <a:pt x="972686" y="1994925"/>
                  <a:pt x="992711" y="1969894"/>
                </a:cubicBezTo>
                <a:cubicBezTo>
                  <a:pt x="1020244" y="1939858"/>
                  <a:pt x="972686" y="1922337"/>
                  <a:pt x="960170" y="1884791"/>
                </a:cubicBezTo>
                <a:cubicBezTo>
                  <a:pt x="1117863" y="1922337"/>
                  <a:pt x="1268048" y="1944864"/>
                  <a:pt x="1448268" y="1957380"/>
                </a:cubicBezTo>
                <a:cubicBezTo>
                  <a:pt x="1390698" y="1897306"/>
                  <a:pt x="1318109" y="1927343"/>
                  <a:pt x="1270551" y="1904815"/>
                </a:cubicBezTo>
                <a:cubicBezTo>
                  <a:pt x="1238011" y="1889797"/>
                  <a:pt x="1190453" y="1884791"/>
                  <a:pt x="1200466" y="1849749"/>
                </a:cubicBezTo>
                <a:cubicBezTo>
                  <a:pt x="1207974" y="1822216"/>
                  <a:pt x="1248023" y="1824718"/>
                  <a:pt x="1278060" y="1827221"/>
                </a:cubicBezTo>
                <a:cubicBezTo>
                  <a:pt x="1393201" y="1834730"/>
                  <a:pt x="1503336" y="1834730"/>
                  <a:pt x="1615974" y="1764645"/>
                </a:cubicBezTo>
                <a:cubicBezTo>
                  <a:pt x="1338134" y="1669530"/>
                  <a:pt x="1015238" y="1717087"/>
                  <a:pt x="767434" y="1576917"/>
                </a:cubicBezTo>
                <a:cubicBezTo>
                  <a:pt x="802477" y="1531862"/>
                  <a:pt x="852539" y="1554390"/>
                  <a:pt x="890085" y="1559396"/>
                </a:cubicBezTo>
                <a:cubicBezTo>
                  <a:pt x="1132882" y="1591936"/>
                  <a:pt x="2003949" y="1514341"/>
                  <a:pt x="2129102" y="1556893"/>
                </a:cubicBezTo>
                <a:cubicBezTo>
                  <a:pt x="2204195" y="1584426"/>
                  <a:pt x="2286796" y="1594439"/>
                  <a:pt x="2369396" y="1576917"/>
                </a:cubicBezTo>
                <a:cubicBezTo>
                  <a:pt x="2469519" y="1554390"/>
                  <a:pt x="1881298" y="1519347"/>
                  <a:pt x="1746133" y="1421728"/>
                </a:cubicBezTo>
                <a:cubicBezTo>
                  <a:pt x="1678551" y="1374170"/>
                  <a:pt x="1082821" y="1146394"/>
                  <a:pt x="819999" y="1083817"/>
                </a:cubicBezTo>
                <a:cubicBezTo>
                  <a:pt x="857545" y="1041266"/>
                  <a:pt x="952662" y="1066296"/>
                  <a:pt x="940146" y="993707"/>
                </a:cubicBezTo>
                <a:cubicBezTo>
                  <a:pt x="794969" y="956162"/>
                  <a:pt x="627263" y="961168"/>
                  <a:pt x="459558" y="903598"/>
                </a:cubicBezTo>
                <a:cubicBezTo>
                  <a:pt x="537153" y="858543"/>
                  <a:pt x="622257" y="883573"/>
                  <a:pt x="699852" y="868556"/>
                </a:cubicBezTo>
                <a:cubicBezTo>
                  <a:pt x="657300" y="813489"/>
                  <a:pt x="582208" y="823500"/>
                  <a:pt x="522134" y="813489"/>
                </a:cubicBezTo>
                <a:cubicBezTo>
                  <a:pt x="464564" y="803476"/>
                  <a:pt x="349423" y="708360"/>
                  <a:pt x="374453" y="713367"/>
                </a:cubicBezTo>
                <a:cubicBezTo>
                  <a:pt x="607238" y="750912"/>
                  <a:pt x="842526" y="735895"/>
                  <a:pt x="1075312" y="773440"/>
                </a:cubicBezTo>
                <a:cubicBezTo>
                  <a:pt x="1152907" y="785955"/>
                  <a:pt x="1238011" y="810986"/>
                  <a:pt x="1275557" y="728385"/>
                </a:cubicBezTo>
                <a:cubicBezTo>
                  <a:pt x="1285569" y="703355"/>
                  <a:pt x="1278060" y="695846"/>
                  <a:pt x="1385692" y="725882"/>
                </a:cubicBezTo>
                <a:cubicBezTo>
                  <a:pt x="1425741" y="738397"/>
                  <a:pt x="1483311" y="750912"/>
                  <a:pt x="1525863" y="718373"/>
                </a:cubicBezTo>
                <a:cubicBezTo>
                  <a:pt x="1498330" y="678325"/>
                  <a:pt x="1445765" y="690839"/>
                  <a:pt x="1408219" y="680828"/>
                </a:cubicBezTo>
                <a:cubicBezTo>
                  <a:pt x="1305594" y="653294"/>
                  <a:pt x="922624" y="548166"/>
                  <a:pt x="825005" y="518129"/>
                </a:cubicBezTo>
                <a:cubicBezTo>
                  <a:pt x="619754" y="453051"/>
                  <a:pt x="492098" y="475578"/>
                  <a:pt x="286846" y="405492"/>
                </a:cubicBezTo>
                <a:cubicBezTo>
                  <a:pt x="356932" y="407995"/>
                  <a:pt x="336907" y="380462"/>
                  <a:pt x="406993" y="380462"/>
                </a:cubicBezTo>
                <a:cubicBezTo>
                  <a:pt x="437030" y="380462"/>
                  <a:pt x="472073" y="372954"/>
                  <a:pt x="472073" y="342917"/>
                </a:cubicBezTo>
                <a:cubicBezTo>
                  <a:pt x="472073" y="315384"/>
                  <a:pt x="104123" y="170207"/>
                  <a:pt x="156686" y="155188"/>
                </a:cubicBezTo>
                <a:cubicBezTo>
                  <a:pt x="301865" y="115140"/>
                  <a:pt x="667312" y="227777"/>
                  <a:pt x="579705" y="175213"/>
                </a:cubicBezTo>
                <a:cubicBezTo>
                  <a:pt x="447042" y="92613"/>
                  <a:pt x="427018" y="77594"/>
                  <a:pt x="326895" y="67583"/>
                </a:cubicBezTo>
                <a:cubicBezTo>
                  <a:pt x="296858" y="62576"/>
                  <a:pt x="244294" y="35043"/>
                  <a:pt x="181717" y="0"/>
                </a:cubicBezTo>
                <a:close/>
              </a:path>
            </a:pathLst>
          </a:custGeom>
        </p:spPr>
      </p:pic>
      <p:pic>
        <p:nvPicPr>
          <p:cNvPr id="5" name="Picture 4">
            <a:extLst>
              <a:ext uri="{FF2B5EF4-FFF2-40B4-BE49-F238E27FC236}">
                <a16:creationId xmlns:a16="http://schemas.microsoft.com/office/drawing/2014/main" id="{7B6507B1-B337-4953-B579-B176968DCAA8}"/>
              </a:ext>
            </a:extLst>
          </p:cNvPr>
          <p:cNvPicPr>
            <a:picLocks noChangeAspect="1"/>
          </p:cNvPicPr>
          <p:nvPr/>
        </p:nvPicPr>
        <p:blipFill>
          <a:blip r:embed="rId4"/>
          <a:stretch>
            <a:fillRect/>
          </a:stretch>
        </p:blipFill>
        <p:spPr>
          <a:xfrm>
            <a:off x="395566" y="6149587"/>
            <a:ext cx="713294" cy="475529"/>
          </a:xfrm>
          <a:prstGeom prst="rect">
            <a:avLst/>
          </a:prstGeom>
        </p:spPr>
      </p:pic>
      <p:pic>
        <p:nvPicPr>
          <p:cNvPr id="6" name="Picture 5">
            <a:extLst>
              <a:ext uri="{FF2B5EF4-FFF2-40B4-BE49-F238E27FC236}">
                <a16:creationId xmlns:a16="http://schemas.microsoft.com/office/drawing/2014/main" id="{025CCC0B-AB94-4F9E-84E5-5774D280B1FC}"/>
              </a:ext>
            </a:extLst>
          </p:cNvPr>
          <p:cNvPicPr>
            <a:picLocks noChangeAspect="1"/>
          </p:cNvPicPr>
          <p:nvPr/>
        </p:nvPicPr>
        <p:blipFill>
          <a:blip r:embed="rId5"/>
          <a:stretch>
            <a:fillRect/>
          </a:stretch>
        </p:blipFill>
        <p:spPr>
          <a:xfrm>
            <a:off x="10264951" y="6198358"/>
            <a:ext cx="1450974" cy="377985"/>
          </a:xfrm>
          <a:prstGeom prst="rect">
            <a:avLst/>
          </a:prstGeom>
        </p:spPr>
      </p:pic>
    </p:spTree>
    <p:extLst>
      <p:ext uri="{BB962C8B-B14F-4D97-AF65-F5344CB8AC3E}">
        <p14:creationId xmlns:p14="http://schemas.microsoft.com/office/powerpoint/2010/main" val="1374605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0CCAACE-815D-4A79-875A-B7EFC28F7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descr="Shape&#10;&#10;Description automatically generated">
            <a:extLst>
              <a:ext uri="{FF2B5EF4-FFF2-40B4-BE49-F238E27FC236}">
                <a16:creationId xmlns:a16="http://schemas.microsoft.com/office/drawing/2014/main" id="{65096904-E600-4D3B-95E5-69238DEB9E2B}"/>
              </a:ext>
            </a:extLst>
          </p:cNvPr>
          <p:cNvPicPr>
            <a:picLocks noChangeAspect="1"/>
          </p:cNvPicPr>
          <p:nvPr/>
        </p:nvPicPr>
        <p:blipFill rotWithShape="1">
          <a:blip r:embed="rId3">
            <a:extLst>
              <a:ext uri="{28A0092B-C50C-407E-A947-70E740481C1C}">
                <a14:useLocalDpi xmlns:a14="http://schemas.microsoft.com/office/drawing/2010/main" val="0"/>
              </a:ext>
            </a:extLst>
          </a:blip>
          <a:srcRect l="5146" r="2741"/>
          <a:stretch/>
        </p:blipFill>
        <p:spPr>
          <a:xfrm>
            <a:off x="6489080" y="0"/>
            <a:ext cx="5120717" cy="5760798"/>
          </a:xfrm>
          <a:prstGeom prst="rect">
            <a:avLst/>
          </a:prstGeom>
        </p:spPr>
      </p:pic>
      <p:pic>
        <p:nvPicPr>
          <p:cNvPr id="5" name="Picture 4">
            <a:extLst>
              <a:ext uri="{FF2B5EF4-FFF2-40B4-BE49-F238E27FC236}">
                <a16:creationId xmlns:a16="http://schemas.microsoft.com/office/drawing/2014/main" id="{7B6507B1-B337-4953-B579-B176968DCAA8}"/>
              </a:ext>
            </a:extLst>
          </p:cNvPr>
          <p:cNvPicPr>
            <a:picLocks noChangeAspect="1"/>
          </p:cNvPicPr>
          <p:nvPr/>
        </p:nvPicPr>
        <p:blipFill>
          <a:blip r:embed="rId4"/>
          <a:stretch>
            <a:fillRect/>
          </a:stretch>
        </p:blipFill>
        <p:spPr>
          <a:xfrm>
            <a:off x="395566" y="6149587"/>
            <a:ext cx="713294" cy="475529"/>
          </a:xfrm>
          <a:prstGeom prst="rect">
            <a:avLst/>
          </a:prstGeom>
        </p:spPr>
      </p:pic>
      <p:pic>
        <p:nvPicPr>
          <p:cNvPr id="6" name="Picture 5">
            <a:extLst>
              <a:ext uri="{FF2B5EF4-FFF2-40B4-BE49-F238E27FC236}">
                <a16:creationId xmlns:a16="http://schemas.microsoft.com/office/drawing/2014/main" id="{025CCC0B-AB94-4F9E-84E5-5774D280B1FC}"/>
              </a:ext>
            </a:extLst>
          </p:cNvPr>
          <p:cNvPicPr>
            <a:picLocks noChangeAspect="1"/>
          </p:cNvPicPr>
          <p:nvPr/>
        </p:nvPicPr>
        <p:blipFill>
          <a:blip r:embed="rId5"/>
          <a:stretch>
            <a:fillRect/>
          </a:stretch>
        </p:blipFill>
        <p:spPr>
          <a:xfrm>
            <a:off x="10264951" y="6198358"/>
            <a:ext cx="1450974" cy="377985"/>
          </a:xfrm>
          <a:prstGeom prst="rect">
            <a:avLst/>
          </a:prstGeom>
        </p:spPr>
      </p:pic>
      <p:sp>
        <p:nvSpPr>
          <p:cNvPr id="10" name="TextBox 9">
            <a:extLst>
              <a:ext uri="{FF2B5EF4-FFF2-40B4-BE49-F238E27FC236}">
                <a16:creationId xmlns:a16="http://schemas.microsoft.com/office/drawing/2014/main" id="{B4EBA809-6FA7-46CF-A60F-29D970190EF2}"/>
              </a:ext>
            </a:extLst>
          </p:cNvPr>
          <p:cNvSpPr txBox="1"/>
          <p:nvPr/>
        </p:nvSpPr>
        <p:spPr>
          <a:xfrm rot="21159551">
            <a:off x="7415847" y="2106202"/>
            <a:ext cx="3267182" cy="1446550"/>
          </a:xfrm>
          <a:prstGeom prst="rect">
            <a:avLst/>
          </a:prstGeom>
          <a:noFill/>
        </p:spPr>
        <p:txBody>
          <a:bodyPr wrap="square" rtlCol="0">
            <a:spAutoFit/>
          </a:bodyPr>
          <a:lstStyle/>
          <a:p>
            <a:pPr algn="ctr"/>
            <a:r>
              <a:rPr lang="en-US" sz="8800"/>
              <a:t>Q &amp; A</a:t>
            </a:r>
          </a:p>
        </p:txBody>
      </p:sp>
      <p:pic>
        <p:nvPicPr>
          <p:cNvPr id="2" name="Picture 2" descr="A picture containing person, child, little, colorful&#10;&#10;Description automatically generated">
            <a:extLst>
              <a:ext uri="{FF2B5EF4-FFF2-40B4-BE49-F238E27FC236}">
                <a16:creationId xmlns:a16="http://schemas.microsoft.com/office/drawing/2014/main" id="{D5E20ADD-79C7-4A78-928A-A5B5D46152AA}"/>
              </a:ext>
            </a:extLst>
          </p:cNvPr>
          <p:cNvPicPr>
            <a:picLocks noChangeAspect="1"/>
          </p:cNvPicPr>
          <p:nvPr/>
        </p:nvPicPr>
        <p:blipFill>
          <a:blip r:embed="rId6"/>
          <a:stretch>
            <a:fillRect/>
          </a:stretch>
        </p:blipFill>
        <p:spPr>
          <a:xfrm>
            <a:off x="0" y="1055341"/>
            <a:ext cx="6060687" cy="4391793"/>
          </a:xfrm>
          <a:prstGeom prst="rect">
            <a:avLst/>
          </a:prstGeom>
        </p:spPr>
      </p:pic>
    </p:spTree>
    <p:extLst>
      <p:ext uri="{BB962C8B-B14F-4D97-AF65-F5344CB8AC3E}">
        <p14:creationId xmlns:p14="http://schemas.microsoft.com/office/powerpoint/2010/main" val="556797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DDA8CE9-E0A6-4FF2-823D-D086076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11195564-33B9-434B-9641-764F5905A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6" name="Group 25">
            <a:extLst>
              <a:ext uri="{FF2B5EF4-FFF2-40B4-BE49-F238E27FC236}">
                <a16:creationId xmlns:a16="http://schemas.microsoft.com/office/drawing/2014/main" id="{1D18C537-E336-47C4-836B-C342A230F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1"/>
            <a:ext cx="4262009" cy="2602764"/>
            <a:chOff x="6867015" y="-1"/>
            <a:chExt cx="5324985" cy="3251912"/>
          </a:xfrm>
          <a:solidFill>
            <a:schemeClr val="accent5">
              <a:alpha val="5000"/>
            </a:schemeClr>
          </a:solidFill>
        </p:grpSpPr>
        <p:sp>
          <p:nvSpPr>
            <p:cNvPr id="27" name="Freeform: Shape 26">
              <a:extLst>
                <a:ext uri="{FF2B5EF4-FFF2-40B4-BE49-F238E27FC236}">
                  <a16:creationId xmlns:a16="http://schemas.microsoft.com/office/drawing/2014/main" id="{481F97D2-9A0D-4CA5-B9AF-27B558BCF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6678A47C-892D-47C9-A5D8-F8860B1B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D9E8FDFA-59ED-4D6F-BA20-10CDF8436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E958D9A5-8003-4D92-8C05-787C630F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2" name="Group 31">
            <a:extLst>
              <a:ext uri="{FF2B5EF4-FFF2-40B4-BE49-F238E27FC236}">
                <a16:creationId xmlns:a16="http://schemas.microsoft.com/office/drawing/2014/main" id="{5A1259D8-0C3A-4069-A22F-537BBBB61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0995" y="62352"/>
            <a:ext cx="6028697" cy="6795648"/>
            <a:chOff x="6160995" y="62352"/>
            <a:chExt cx="6028697" cy="6795648"/>
          </a:xfrm>
        </p:grpSpPr>
        <p:sp>
          <p:nvSpPr>
            <p:cNvPr id="33" name="Freeform: Shape 32">
              <a:extLst>
                <a:ext uri="{FF2B5EF4-FFF2-40B4-BE49-F238E27FC236}">
                  <a16:creationId xmlns:a16="http://schemas.microsoft.com/office/drawing/2014/main" id="{D90700B4-CEB5-450F-9EA7-95E355B5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0582300F-F646-4FC3-94FC-0582F4B5E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FBB8E8B8-1900-4326-8858-F375F5D8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TextBox 3">
            <a:extLst>
              <a:ext uri="{FF2B5EF4-FFF2-40B4-BE49-F238E27FC236}">
                <a16:creationId xmlns:a16="http://schemas.microsoft.com/office/drawing/2014/main" id="{05264D56-E149-4F93-BD70-1E5E02A05FFA}"/>
              </a:ext>
            </a:extLst>
          </p:cNvPr>
          <p:cNvSpPr txBox="1"/>
          <p:nvPr/>
        </p:nvSpPr>
        <p:spPr>
          <a:xfrm>
            <a:off x="364195" y="574347"/>
            <a:ext cx="5432911" cy="260276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a:ln>
                  <a:noFill/>
                </a:ln>
                <a:solidFill>
                  <a:srgbClr val="4472C4"/>
                </a:solidFill>
                <a:effectLst/>
                <a:uLnTx/>
                <a:uFillTx/>
                <a:latin typeface="Calibri Light" panose="020F0302020204030204"/>
                <a:ea typeface="+mn-ea"/>
                <a:cs typeface="+mn-cs"/>
              </a:rPr>
              <a:t>Key COVID 19 Priorities </a:t>
            </a:r>
            <a:endParaRPr lang="en-US" sz="4400" b="1" i="0" u="none" strike="noStrike" kern="1200" cap="none" spc="0" normalizeH="0" baseline="0" noProof="0">
              <a:ln>
                <a:noFill/>
              </a:ln>
              <a:solidFill>
                <a:srgbClr val="4472C4"/>
              </a:solidFill>
              <a:effectLst/>
              <a:uLnTx/>
              <a:uFillTx/>
              <a:latin typeface="Calibri Light" panose="020F0302020204030204"/>
              <a:cs typeface="Calibri Light"/>
            </a:endParaRPr>
          </a:p>
        </p:txBody>
      </p:sp>
      <p:sp>
        <p:nvSpPr>
          <p:cNvPr id="3" name="Subtitle 2">
            <a:extLst>
              <a:ext uri="{FF2B5EF4-FFF2-40B4-BE49-F238E27FC236}">
                <a16:creationId xmlns:a16="http://schemas.microsoft.com/office/drawing/2014/main" id="{F9151A5B-E65F-4416-A138-56A7DB5B6EC6}"/>
              </a:ext>
            </a:extLst>
          </p:cNvPr>
          <p:cNvSpPr>
            <a:spLocks noGrp="1"/>
          </p:cNvSpPr>
          <p:nvPr>
            <p:ph type="subTitle" idx="1"/>
          </p:nvPr>
        </p:nvSpPr>
        <p:spPr>
          <a:xfrm>
            <a:off x="6287081" y="943749"/>
            <a:ext cx="5243658" cy="5302328"/>
          </a:xfrm>
        </p:spPr>
        <p:txBody>
          <a:bodyPr vert="horz" lIns="91440" tIns="45720" rIns="91440" bIns="45720" rtlCol="0" anchor="ctr">
            <a:normAutofit/>
          </a:bodyPr>
          <a:lstStyle/>
          <a:p>
            <a:pPr marL="342900" indent="-342900" algn="l">
              <a:buFont typeface="Arial" panose="020B0604020202020204" pitchFamily="34" charset="0"/>
              <a:buChar char="•"/>
            </a:pPr>
            <a:r>
              <a:rPr lang="en-US">
                <a:cs typeface="Calibri"/>
              </a:rPr>
              <a:t>Sustaining access to education for the most vulnerable children </a:t>
            </a:r>
            <a:r>
              <a:rPr lang="en-US">
                <a:ea typeface="+mn-lt"/>
                <a:cs typeface="+mn-lt"/>
              </a:rPr>
              <a:t>and bridging the "digital divide"</a:t>
            </a:r>
            <a:endParaRPr lang="en-US">
              <a:cs typeface="Calibri"/>
            </a:endParaRPr>
          </a:p>
          <a:p>
            <a:pPr marL="342900" indent="-342900" algn="l">
              <a:buFont typeface="Arial" panose="020B0604020202020204" pitchFamily="34" charset="0"/>
              <a:buChar char="•"/>
            </a:pPr>
            <a:r>
              <a:rPr lang="en-US"/>
              <a:t>Addressing violence against children and women</a:t>
            </a:r>
            <a:endParaRPr lang="en-US">
              <a:cs typeface="Calibri"/>
            </a:endParaRPr>
          </a:p>
          <a:p>
            <a:pPr marL="342900" indent="-342900" algn="l">
              <a:buFont typeface="Arial" panose="020B0604020202020204" pitchFamily="34" charset="0"/>
              <a:buChar char="•"/>
            </a:pPr>
            <a:r>
              <a:rPr lang="en-US"/>
              <a:t>Risk communication</a:t>
            </a:r>
            <a:endParaRPr lang="en-US">
              <a:cs typeface="Calibri"/>
            </a:endParaRPr>
          </a:p>
          <a:p>
            <a:pPr marL="342900" indent="-342900" algn="l">
              <a:buFont typeface="Arial" panose="020B0604020202020204" pitchFamily="34" charset="0"/>
              <a:buChar char="•"/>
            </a:pPr>
            <a:r>
              <a:rPr lang="en-US"/>
              <a:t>Promoting the engagement of adolescents and young people in pandemic response</a:t>
            </a:r>
            <a:endParaRPr lang="en-US">
              <a:cs typeface="Calibri"/>
            </a:endParaRPr>
          </a:p>
          <a:p>
            <a:pPr marL="342900" indent="-342900" algn="l">
              <a:buFont typeface="Arial" panose="020B0604020202020204" pitchFamily="34" charset="0"/>
              <a:buChar char="•"/>
            </a:pPr>
            <a:r>
              <a:rPr lang="en-US">
                <a:cs typeface="Calibri"/>
              </a:rPr>
              <a:t>"Building back better" through systems strengthening</a:t>
            </a:r>
            <a:endParaRPr lang="en-US" kern="1200">
              <a:latin typeface="+mn-lt"/>
              <a:cs typeface="Calibri"/>
            </a:endParaRPr>
          </a:p>
          <a:p>
            <a:pPr marL="342900" indent="-342900" algn="l">
              <a:buFont typeface="Arial" panose="020B0604020202020204" pitchFamily="34" charset="0"/>
              <a:buChar char="•"/>
            </a:pPr>
            <a:endParaRPr lang="en-US">
              <a:cs typeface="Calibri" panose="020F0502020204030204"/>
            </a:endParaRPr>
          </a:p>
        </p:txBody>
      </p:sp>
      <p:pic>
        <p:nvPicPr>
          <p:cNvPr id="12" name="Picture 11">
            <a:extLst>
              <a:ext uri="{FF2B5EF4-FFF2-40B4-BE49-F238E27FC236}">
                <a16:creationId xmlns:a16="http://schemas.microsoft.com/office/drawing/2014/main" id="{6885F229-B5C0-4351-81D0-35945B03195F}"/>
              </a:ext>
            </a:extLst>
          </p:cNvPr>
          <p:cNvPicPr>
            <a:picLocks noChangeAspect="1"/>
          </p:cNvPicPr>
          <p:nvPr/>
        </p:nvPicPr>
        <p:blipFill>
          <a:blip r:embed="rId2"/>
          <a:stretch>
            <a:fillRect/>
          </a:stretch>
        </p:blipFill>
        <p:spPr>
          <a:xfrm>
            <a:off x="262639" y="6246077"/>
            <a:ext cx="586447" cy="390964"/>
          </a:xfrm>
          <a:prstGeom prst="rect">
            <a:avLst/>
          </a:prstGeom>
        </p:spPr>
      </p:pic>
      <p:pic>
        <p:nvPicPr>
          <p:cNvPr id="14" name="Picture 13">
            <a:extLst>
              <a:ext uri="{FF2B5EF4-FFF2-40B4-BE49-F238E27FC236}">
                <a16:creationId xmlns:a16="http://schemas.microsoft.com/office/drawing/2014/main" id="{CDADAC2C-7962-4279-9D10-2B2B678049EB}"/>
              </a:ext>
            </a:extLst>
          </p:cNvPr>
          <p:cNvPicPr>
            <a:picLocks noChangeAspect="1"/>
          </p:cNvPicPr>
          <p:nvPr/>
        </p:nvPicPr>
        <p:blipFill>
          <a:blip r:embed="rId3"/>
          <a:stretch>
            <a:fillRect/>
          </a:stretch>
        </p:blipFill>
        <p:spPr>
          <a:xfrm>
            <a:off x="10776856" y="6379909"/>
            <a:ext cx="987055" cy="257132"/>
          </a:xfrm>
          <a:prstGeom prst="rect">
            <a:avLst/>
          </a:prstGeom>
        </p:spPr>
      </p:pic>
      <p:pic>
        <p:nvPicPr>
          <p:cNvPr id="2" name="Picture 4">
            <a:extLst>
              <a:ext uri="{FF2B5EF4-FFF2-40B4-BE49-F238E27FC236}">
                <a16:creationId xmlns:a16="http://schemas.microsoft.com/office/drawing/2014/main" id="{7E713A19-F537-48AA-8B68-F62D359BA6C3}"/>
              </a:ext>
            </a:extLst>
          </p:cNvPr>
          <p:cNvPicPr>
            <a:picLocks noChangeAspect="1"/>
          </p:cNvPicPr>
          <p:nvPr/>
        </p:nvPicPr>
        <p:blipFill>
          <a:blip r:embed="rId4"/>
          <a:stretch>
            <a:fillRect/>
          </a:stretch>
        </p:blipFill>
        <p:spPr>
          <a:xfrm>
            <a:off x="983311" y="2776362"/>
            <a:ext cx="3947707" cy="2287718"/>
          </a:xfrm>
          <a:prstGeom prst="rect">
            <a:avLst/>
          </a:prstGeom>
        </p:spPr>
      </p:pic>
    </p:spTree>
    <p:extLst>
      <p:ext uri="{BB962C8B-B14F-4D97-AF65-F5344CB8AC3E}">
        <p14:creationId xmlns:p14="http://schemas.microsoft.com/office/powerpoint/2010/main" val="1317868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8CCCB6D-5162-4AAE-A5E3-3AC55410D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BCD8C04-CC7B-40EF-82EB-E9821F79B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 y="2458"/>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person, table, indoor, scissors&#10;&#10;Description automatically generated">
            <a:extLst>
              <a:ext uri="{FF2B5EF4-FFF2-40B4-BE49-F238E27FC236}">
                <a16:creationId xmlns:a16="http://schemas.microsoft.com/office/drawing/2014/main" id="{6E180BBB-60DB-4CFD-98AA-4DCE0B14E83B}"/>
              </a:ext>
            </a:extLst>
          </p:cNvPr>
          <p:cNvPicPr>
            <a:picLocks noChangeAspect="1"/>
          </p:cNvPicPr>
          <p:nvPr/>
        </p:nvPicPr>
        <p:blipFill rotWithShape="1">
          <a:blip r:embed="rId3">
            <a:alphaModFix amt="40000"/>
          </a:blip>
          <a:srcRect l="2904" r="15156"/>
          <a:stretch/>
        </p:blipFill>
        <p:spPr>
          <a:xfrm>
            <a:off x="-170" y="10"/>
            <a:ext cx="8450317" cy="6857990"/>
          </a:xfrm>
          <a:prstGeom prst="rect">
            <a:avLst/>
          </a:prstGeom>
        </p:spPr>
      </p:pic>
      <p:sp>
        <p:nvSpPr>
          <p:cNvPr id="8" name="Rectangle 7">
            <a:extLst>
              <a:ext uri="{FF2B5EF4-FFF2-40B4-BE49-F238E27FC236}">
                <a16:creationId xmlns:a16="http://schemas.microsoft.com/office/drawing/2014/main" id="{E1FC5E51-A21D-4FFF-9C07-BA10E96E41B7}"/>
              </a:ext>
            </a:extLst>
          </p:cNvPr>
          <p:cNvSpPr/>
          <p:nvPr/>
        </p:nvSpPr>
        <p:spPr>
          <a:xfrm>
            <a:off x="643468" y="-2457"/>
            <a:ext cx="4620584" cy="5213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pPr>
              <a:lnSpc>
                <a:spcPct val="90000"/>
              </a:lnSpc>
              <a:spcBef>
                <a:spcPct val="0"/>
              </a:spcBef>
              <a:spcAft>
                <a:spcPts val="600"/>
              </a:spcAft>
            </a:pPr>
            <a:r>
              <a:rPr lang="en-US" sz="4400" kern="1200">
                <a:solidFill>
                  <a:srgbClr val="FFFFFF"/>
                </a:solidFill>
                <a:latin typeface="+mj-lt"/>
                <a:ea typeface="+mj-ea"/>
                <a:cs typeface="+mj-cs"/>
              </a:rPr>
              <a:t>Key Priorities and Workplan Highlights </a:t>
            </a:r>
          </a:p>
          <a:p>
            <a:pPr>
              <a:lnSpc>
                <a:spcPct val="90000"/>
              </a:lnSpc>
              <a:spcBef>
                <a:spcPct val="0"/>
              </a:spcBef>
              <a:spcAft>
                <a:spcPts val="600"/>
              </a:spcAft>
            </a:pPr>
            <a:r>
              <a:rPr lang="en-US" sz="4400" kern="1200">
                <a:solidFill>
                  <a:srgbClr val="FFFFFF"/>
                </a:solidFill>
                <a:latin typeface="+mj-lt"/>
                <a:ea typeface="+mj-ea"/>
                <a:cs typeface="+mj-cs"/>
              </a:rPr>
              <a:t>for 2021-2022</a:t>
            </a:r>
            <a:endParaRPr lang="en-US" sz="4400" b="0" u="none" strike="noStrike" kern="1200" cap="none" spc="0" normalizeH="0" baseline="0" noProof="0">
              <a:ln>
                <a:noFill/>
              </a:ln>
              <a:solidFill>
                <a:srgbClr val="FFFFFF"/>
              </a:solidFill>
              <a:effectLst/>
              <a:uLnTx/>
              <a:uFillTx/>
              <a:latin typeface="+mj-lt"/>
              <a:ea typeface="+mj-ea"/>
              <a:cs typeface="+mj-cs"/>
            </a:endParaRPr>
          </a:p>
        </p:txBody>
      </p:sp>
      <p:pic>
        <p:nvPicPr>
          <p:cNvPr id="9" name="Picture 8">
            <a:extLst>
              <a:ext uri="{FF2B5EF4-FFF2-40B4-BE49-F238E27FC236}">
                <a16:creationId xmlns:a16="http://schemas.microsoft.com/office/drawing/2014/main" id="{BC27A35E-E837-4E7C-8E91-90434AF8B8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5904" y="5703376"/>
            <a:ext cx="5310783" cy="835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100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5025B3A-5EFE-490C-82E9-B01733985DE8}"/>
              </a:ext>
            </a:extLst>
          </p:cNvPr>
          <p:cNvPicPr>
            <a:picLocks noChangeAspect="1"/>
          </p:cNvPicPr>
          <p:nvPr/>
        </p:nvPicPr>
        <p:blipFill>
          <a:blip r:embed="rId2"/>
          <a:stretch>
            <a:fillRect/>
          </a:stretch>
        </p:blipFill>
        <p:spPr>
          <a:xfrm>
            <a:off x="10965958" y="49382"/>
            <a:ext cx="1202671" cy="1124497"/>
          </a:xfrm>
          <a:prstGeom prst="rect">
            <a:avLst/>
          </a:prstGeom>
        </p:spPr>
      </p:pic>
      <p:sp>
        <p:nvSpPr>
          <p:cNvPr id="2" name="Title 1">
            <a:extLst>
              <a:ext uri="{FF2B5EF4-FFF2-40B4-BE49-F238E27FC236}">
                <a16:creationId xmlns:a16="http://schemas.microsoft.com/office/drawing/2014/main" id="{6C477B43-7FA9-41D6-86D1-3619F800083B}"/>
              </a:ext>
            </a:extLst>
          </p:cNvPr>
          <p:cNvSpPr>
            <a:spLocks noGrp="1"/>
          </p:cNvSpPr>
          <p:nvPr>
            <p:ph type="title"/>
          </p:nvPr>
        </p:nvSpPr>
        <p:spPr>
          <a:xfrm>
            <a:off x="752582" y="10089"/>
            <a:ext cx="10515600" cy="798910"/>
          </a:xfrm>
        </p:spPr>
        <p:txBody>
          <a:bodyPr>
            <a:normAutofit/>
          </a:bodyPr>
          <a:lstStyle/>
          <a:p>
            <a:r>
              <a:rPr lang="en-US" altLang="en-US" sz="4000" b="1">
                <a:solidFill>
                  <a:srgbClr val="00B0F0"/>
                </a:solidFill>
              </a:rPr>
              <a:t> </a:t>
            </a:r>
            <a:r>
              <a:rPr lang="tr-TR" altLang="en-US" sz="4000" b="1">
                <a:solidFill>
                  <a:srgbClr val="00B0F0"/>
                </a:solidFill>
              </a:rPr>
              <a:t>Partnerships</a:t>
            </a:r>
            <a:endParaRPr lang="en-US" sz="4000"/>
          </a:p>
        </p:txBody>
      </p:sp>
      <p:pic>
        <p:nvPicPr>
          <p:cNvPr id="4" name="Picture 3">
            <a:extLst>
              <a:ext uri="{FF2B5EF4-FFF2-40B4-BE49-F238E27FC236}">
                <a16:creationId xmlns:a16="http://schemas.microsoft.com/office/drawing/2014/main" id="{630191F6-792F-49B2-9E5A-360943EA67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422" y="6322955"/>
            <a:ext cx="534003" cy="341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070FA443-FBE2-4642-858A-BBB5E1CBD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8865" y="6356350"/>
            <a:ext cx="1063400" cy="27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Rounded Corners 5">
            <a:extLst>
              <a:ext uri="{FF2B5EF4-FFF2-40B4-BE49-F238E27FC236}">
                <a16:creationId xmlns:a16="http://schemas.microsoft.com/office/drawing/2014/main" id="{0AB36BF3-4464-46BF-8F83-71611B318A22}"/>
              </a:ext>
            </a:extLst>
          </p:cNvPr>
          <p:cNvSpPr/>
          <p:nvPr/>
        </p:nvSpPr>
        <p:spPr>
          <a:xfrm>
            <a:off x="184030" y="1102712"/>
            <a:ext cx="5826352" cy="5220243"/>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92AED1F-48E4-419D-A1C6-A25F43BC37FC}"/>
              </a:ext>
            </a:extLst>
          </p:cNvPr>
          <p:cNvSpPr/>
          <p:nvPr/>
        </p:nvSpPr>
        <p:spPr>
          <a:xfrm flipH="1" flipV="1">
            <a:off x="6150397" y="1102711"/>
            <a:ext cx="5826350" cy="5220243"/>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Pentagon 12">
            <a:extLst>
              <a:ext uri="{FF2B5EF4-FFF2-40B4-BE49-F238E27FC236}">
                <a16:creationId xmlns:a16="http://schemas.microsoft.com/office/drawing/2014/main" id="{B7E458F2-2350-4D84-AB42-2AD5F9B1F64D}"/>
              </a:ext>
            </a:extLst>
          </p:cNvPr>
          <p:cNvSpPr/>
          <p:nvPr/>
        </p:nvSpPr>
        <p:spPr>
          <a:xfrm flipH="1" flipV="1">
            <a:off x="5791691" y="1793038"/>
            <a:ext cx="1436617" cy="1253447"/>
          </a:xfrm>
          <a:prstGeom prst="homePlate">
            <a:avLst>
              <a:gd name="adj" fmla="val 19292"/>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Pentagon 7">
            <a:extLst>
              <a:ext uri="{FF2B5EF4-FFF2-40B4-BE49-F238E27FC236}">
                <a16:creationId xmlns:a16="http://schemas.microsoft.com/office/drawing/2014/main" id="{25549E9E-0DAC-4FE9-B254-C62CCA7341CA}"/>
              </a:ext>
            </a:extLst>
          </p:cNvPr>
          <p:cNvSpPr/>
          <p:nvPr/>
        </p:nvSpPr>
        <p:spPr>
          <a:xfrm>
            <a:off x="5516353" y="4238409"/>
            <a:ext cx="842481" cy="1253447"/>
          </a:xfrm>
          <a:prstGeom prst="homePlate">
            <a:avLst>
              <a:gd name="adj" fmla="val 2800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5">
            <a:extLst>
              <a:ext uri="{FF2B5EF4-FFF2-40B4-BE49-F238E27FC236}">
                <a16:creationId xmlns:a16="http://schemas.microsoft.com/office/drawing/2014/main" id="{6E3E41BE-7F6A-4E29-98B6-7B95F7954CED}"/>
              </a:ext>
            </a:extLst>
          </p:cNvPr>
          <p:cNvSpPr txBox="1">
            <a:spLocks noGrp="1"/>
          </p:cNvSpPr>
          <p:nvPr>
            <p:ph idx="1"/>
          </p:nvPr>
        </p:nvSpPr>
        <p:spPr bwMode="auto">
          <a:xfrm>
            <a:off x="440421" y="1279215"/>
            <a:ext cx="2491639" cy="3822585"/>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t">
            <a:sp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a:lnSpc>
                <a:spcPct val="100000"/>
              </a:lnSpc>
              <a:buFont typeface="Arial"/>
              <a:buChar char="•"/>
              <a:defRPr/>
            </a:pPr>
            <a:r>
              <a:rPr lang="tr-TR" sz="1200">
                <a:ea typeface="+mn-lt"/>
                <a:cs typeface="+mn-lt"/>
              </a:rPr>
              <a:t>Presidency of Strategy and Budget (PSB)</a:t>
            </a:r>
          </a:p>
          <a:p>
            <a:pPr>
              <a:lnSpc>
                <a:spcPct val="100000"/>
              </a:lnSpc>
              <a:buFont typeface="Arial"/>
              <a:buChar char="•"/>
              <a:defRPr/>
            </a:pPr>
            <a:r>
              <a:rPr lang="tr-TR" altLang="en-US" sz="1200">
                <a:cs typeface="Arial"/>
              </a:rPr>
              <a:t>Turkish Grand National Assembly (TGNA)</a:t>
            </a:r>
          </a:p>
          <a:p>
            <a:pPr>
              <a:lnSpc>
                <a:spcPct val="100000"/>
              </a:lnSpc>
              <a:buFont typeface="Arial"/>
              <a:buChar char="•"/>
              <a:defRPr/>
            </a:pPr>
            <a:r>
              <a:rPr lang="en-US" altLang="en-US" sz="1200"/>
              <a:t>Ministry of National Education (</a:t>
            </a:r>
            <a:r>
              <a:rPr lang="en-US" altLang="en-US" sz="1200" err="1"/>
              <a:t>MoNE</a:t>
            </a:r>
            <a:r>
              <a:rPr lang="en-US" altLang="en-US" sz="1200"/>
              <a:t>)</a:t>
            </a:r>
            <a:endParaRPr lang="tr-TR" altLang="en-US" sz="1200"/>
          </a:p>
          <a:p>
            <a:pPr>
              <a:lnSpc>
                <a:spcPct val="100000"/>
              </a:lnSpc>
              <a:buFont typeface="Arial"/>
              <a:buChar char="•"/>
              <a:defRPr/>
            </a:pPr>
            <a:r>
              <a:rPr lang="en-US" altLang="en-US" sz="1200"/>
              <a:t>Ministry of Family and Social Services (</a:t>
            </a:r>
            <a:r>
              <a:rPr lang="en-US" altLang="en-US" sz="1200" err="1"/>
              <a:t>MoFSS</a:t>
            </a:r>
            <a:r>
              <a:rPr lang="en-US" altLang="en-US" sz="1200"/>
              <a:t>)</a:t>
            </a:r>
            <a:endParaRPr lang="tr-TR" altLang="en-US" sz="1200"/>
          </a:p>
          <a:p>
            <a:pPr>
              <a:lnSpc>
                <a:spcPct val="100000"/>
              </a:lnSpc>
              <a:buFont typeface="Arial"/>
              <a:buChar char="•"/>
              <a:defRPr/>
            </a:pPr>
            <a:r>
              <a:rPr lang="tr-TR" altLang="en-US" sz="1200">
                <a:cs typeface="Arial"/>
              </a:rPr>
              <a:t>Ministry of Labour and Social Security</a:t>
            </a:r>
          </a:p>
          <a:p>
            <a:pPr>
              <a:lnSpc>
                <a:spcPct val="100000"/>
              </a:lnSpc>
              <a:buFont typeface="Arial"/>
              <a:buChar char="•"/>
              <a:defRPr/>
            </a:pPr>
            <a:r>
              <a:rPr lang="tr-TR" altLang="en-US" sz="1200"/>
              <a:t>Ministry of Health (MoH)</a:t>
            </a:r>
          </a:p>
          <a:p>
            <a:pPr>
              <a:lnSpc>
                <a:spcPct val="100000"/>
              </a:lnSpc>
              <a:buFont typeface="Arial"/>
              <a:buChar char="•"/>
              <a:defRPr/>
            </a:pPr>
            <a:r>
              <a:rPr lang="en-US" altLang="en-US" sz="1200"/>
              <a:t>Ministry of Youth and Sports (</a:t>
            </a:r>
            <a:r>
              <a:rPr lang="en-US" altLang="en-US" sz="1200" err="1"/>
              <a:t>MoYS</a:t>
            </a:r>
            <a:r>
              <a:rPr lang="en-US" altLang="en-US" sz="1200"/>
              <a:t>)</a:t>
            </a:r>
            <a:endParaRPr lang="en-US" altLang="en-US" sz="1200">
              <a:cs typeface="Calibri"/>
            </a:endParaRPr>
          </a:p>
          <a:p>
            <a:pPr>
              <a:lnSpc>
                <a:spcPct val="100000"/>
              </a:lnSpc>
              <a:buFontTx/>
              <a:buChar char="•"/>
              <a:defRPr/>
            </a:pPr>
            <a:r>
              <a:rPr lang="en-US" altLang="en-US" sz="1200"/>
              <a:t>GAP Administration</a:t>
            </a:r>
            <a:endParaRPr lang="en-US" altLang="en-US" sz="1200">
              <a:cs typeface="Calibri"/>
            </a:endParaRPr>
          </a:p>
          <a:p>
            <a:pPr>
              <a:lnSpc>
                <a:spcPct val="100000"/>
              </a:lnSpc>
              <a:buFontTx/>
              <a:buChar char="•"/>
              <a:defRPr/>
            </a:pPr>
            <a:r>
              <a:rPr lang="en-GB" altLang="en-US" sz="1200">
                <a:cs typeface="Arial"/>
              </a:rPr>
              <a:t>Ministry of Justice</a:t>
            </a:r>
            <a:endParaRPr lang="tr-TR" altLang="en-US" sz="1200">
              <a:cs typeface="Arial"/>
            </a:endParaRPr>
          </a:p>
          <a:p>
            <a:pPr>
              <a:lnSpc>
                <a:spcPct val="100000"/>
              </a:lnSpc>
              <a:buFontTx/>
              <a:buChar char="•"/>
              <a:defRPr/>
            </a:pPr>
            <a:r>
              <a:rPr lang="tr-TR" sz="1200">
                <a:cs typeface="Arial"/>
              </a:rPr>
              <a:t>Justice Academy of Turkey</a:t>
            </a:r>
            <a:endParaRPr lang="en-GB" altLang="en-US" sz="1200">
              <a:cs typeface="Arial"/>
            </a:endParaRPr>
          </a:p>
          <a:p>
            <a:pPr>
              <a:lnSpc>
                <a:spcPct val="100000"/>
              </a:lnSpc>
              <a:buFontTx/>
              <a:buChar char="•"/>
              <a:defRPr/>
            </a:pPr>
            <a:r>
              <a:rPr lang="tr-TR" altLang="en-US" sz="1200">
                <a:cs typeface="Arial"/>
              </a:rPr>
              <a:t>Ministry of Interior/</a:t>
            </a:r>
            <a:r>
              <a:rPr lang="en-GB" altLang="en-US" sz="1200">
                <a:cs typeface="Arial"/>
              </a:rPr>
              <a:t>DGMM</a:t>
            </a:r>
            <a:endParaRPr lang="tr-TR" altLang="en-US" sz="1200">
              <a:cs typeface="Arial" panose="020B0604020202020204" pitchFamily="34" charset="0"/>
            </a:endParaRPr>
          </a:p>
          <a:p>
            <a:pPr lvl="0">
              <a:lnSpc>
                <a:spcPct val="100000"/>
              </a:lnSpc>
              <a:buFontTx/>
              <a:buChar char="•"/>
              <a:defRPr/>
            </a:pPr>
            <a:r>
              <a:rPr lang="tr-TR" altLang="en-US" sz="1200">
                <a:cs typeface="Arial"/>
              </a:rPr>
              <a:t>Ombuds</a:t>
            </a:r>
            <a:r>
              <a:rPr lang="en-US" altLang="en-US" sz="1200">
                <a:cs typeface="Arial"/>
              </a:rPr>
              <a:t>person Institution</a:t>
            </a:r>
          </a:p>
        </p:txBody>
      </p:sp>
      <p:sp>
        <p:nvSpPr>
          <p:cNvPr id="15" name="Content Placeholder 5">
            <a:extLst>
              <a:ext uri="{FF2B5EF4-FFF2-40B4-BE49-F238E27FC236}">
                <a16:creationId xmlns:a16="http://schemas.microsoft.com/office/drawing/2014/main" id="{A23AB3EE-E755-48C9-8910-F692676A45D0}"/>
              </a:ext>
            </a:extLst>
          </p:cNvPr>
          <p:cNvSpPr txBox="1">
            <a:spLocks/>
          </p:cNvSpPr>
          <p:nvPr/>
        </p:nvSpPr>
        <p:spPr bwMode="auto">
          <a:xfrm>
            <a:off x="6482479" y="1236091"/>
            <a:ext cx="2705590" cy="5152180"/>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t">
            <a:spAutoFit/>
          </a:bodyPr>
          <a:lstStyle>
            <a:lvl1pPr marL="342900" indent="-342900" algn="l" defTabSz="914400" rtl="0" eaLnBrk="0" fontAlgn="base" latinLnBrk="0" hangingPunct="0">
              <a:lnSpc>
                <a:spcPct val="90000"/>
              </a:lnSpc>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0" fontAlgn="base" latinLnBrk="0" hangingPunct="0">
              <a:lnSpc>
                <a:spcPct val="90000"/>
              </a:lnSpc>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0" fontAlgn="base" latinLnBrk="0" hangingPunct="0">
              <a:lnSpc>
                <a:spcPct val="90000"/>
              </a:lnSpc>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0" fontAlgn="base" latinLnBrk="0" hangingPunct="0">
              <a:lnSpc>
                <a:spcPct val="90000"/>
              </a:lnSpc>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fontAlgn="base" latinLnBrk="0" hangingPunct="1">
              <a:lnSpc>
                <a:spcPct val="90000"/>
              </a:lnSpc>
              <a:spcBef>
                <a:spcPct val="20000"/>
              </a:spcBef>
              <a:spcAft>
                <a:spcPct val="0"/>
              </a:spcAft>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fontAlgn="base" latinLnBrk="0" hangingPunct="1">
              <a:lnSpc>
                <a:spcPct val="90000"/>
              </a:lnSpc>
              <a:spcBef>
                <a:spcPct val="20000"/>
              </a:spcBef>
              <a:spcAft>
                <a:spcPct val="0"/>
              </a:spcAft>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fontAlgn="base" latinLnBrk="0" hangingPunct="1">
              <a:lnSpc>
                <a:spcPct val="90000"/>
              </a:lnSpc>
              <a:spcBef>
                <a:spcPct val="20000"/>
              </a:spcBef>
              <a:spcAft>
                <a:spcPct val="0"/>
              </a:spcAft>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fontAlgn="base" latinLnBrk="0" hangingPunct="1">
              <a:lnSpc>
                <a:spcPct val="90000"/>
              </a:lnSpc>
              <a:spcBef>
                <a:spcPct val="20000"/>
              </a:spcBef>
              <a:spcAft>
                <a:spcPct val="0"/>
              </a:spcAft>
              <a:buFont typeface="Arial" panose="020B0604020202020204" pitchFamily="34" charset="0"/>
              <a:buChar char="»"/>
              <a:defRPr sz="1800" kern="1200">
                <a:solidFill>
                  <a:schemeClr val="tx1"/>
                </a:solidFill>
                <a:latin typeface="+mn-lt"/>
                <a:ea typeface="+mn-ea"/>
                <a:cs typeface="+mn-cs"/>
              </a:defRPr>
            </a:lvl9pPr>
          </a:lstStyle>
          <a:p>
            <a:pPr>
              <a:lnSpc>
                <a:spcPct val="100000"/>
              </a:lnSpc>
              <a:buFontTx/>
              <a:buChar char="•"/>
              <a:defRPr/>
            </a:pPr>
            <a:r>
              <a:rPr lang="tr-TR" sz="1200">
                <a:cs typeface="Calibri"/>
              </a:rPr>
              <a:t>Turkish</a:t>
            </a:r>
            <a:r>
              <a:rPr lang="tr-TR" sz="1200">
                <a:ea typeface="+mn-lt"/>
                <a:cs typeface="+mn-lt"/>
              </a:rPr>
              <a:t> Red Crescent (TRC)</a:t>
            </a:r>
            <a:endParaRPr lang="tr-TR" altLang="en-US" sz="1200"/>
          </a:p>
          <a:p>
            <a:pPr>
              <a:lnSpc>
                <a:spcPct val="100000"/>
              </a:lnSpc>
              <a:buFontTx/>
              <a:buChar char="•"/>
              <a:defRPr/>
            </a:pPr>
            <a:r>
              <a:rPr lang="en-US" sz="1200">
                <a:cs typeface="Calibri"/>
              </a:rPr>
              <a:t>Association of Asylum Seekers and Migrants (ASAM)</a:t>
            </a:r>
            <a:endParaRPr lang="tr-TR" sz="1200">
              <a:cs typeface="Calibri"/>
            </a:endParaRPr>
          </a:p>
          <a:p>
            <a:pPr>
              <a:lnSpc>
                <a:spcPct val="100000"/>
              </a:lnSpc>
              <a:buFontTx/>
              <a:buChar char="•"/>
              <a:defRPr/>
            </a:pPr>
            <a:r>
              <a:rPr lang="en-US" sz="1200">
                <a:cs typeface="Calibri"/>
              </a:rPr>
              <a:t>Development Foundation of Turkey </a:t>
            </a:r>
            <a:r>
              <a:rPr lang="tr-TR" altLang="en-US" sz="1200"/>
              <a:t>(DFT)</a:t>
            </a:r>
          </a:p>
          <a:p>
            <a:pPr>
              <a:lnSpc>
                <a:spcPct val="100000"/>
              </a:lnSpc>
              <a:buFontTx/>
              <a:buChar char="•"/>
              <a:defRPr/>
            </a:pPr>
            <a:r>
              <a:rPr lang="tr-TR" altLang="en-US" sz="1200"/>
              <a:t>Foundation for Youth and Sports</a:t>
            </a:r>
          </a:p>
          <a:p>
            <a:pPr>
              <a:lnSpc>
                <a:spcPct val="100000"/>
              </a:lnSpc>
              <a:buFontTx/>
              <a:buChar char="•"/>
              <a:defRPr/>
            </a:pPr>
            <a:r>
              <a:rPr lang="en-US" sz="1200">
                <a:ea typeface="+mn-lt"/>
                <a:cs typeface="+mn-lt"/>
              </a:rPr>
              <a:t>Union of Turkish Bar Associations/Bar Association</a:t>
            </a:r>
            <a:endParaRPr lang="tr-TR" sz="1200">
              <a:ea typeface="+mn-lt"/>
              <a:cs typeface="+mn-lt"/>
            </a:endParaRPr>
          </a:p>
          <a:p>
            <a:pPr>
              <a:lnSpc>
                <a:spcPct val="100000"/>
              </a:lnSpc>
              <a:buFontTx/>
              <a:buChar char="•"/>
              <a:defRPr/>
            </a:pPr>
            <a:r>
              <a:rPr lang="tr-TR" sz="1200">
                <a:cs typeface="Arial"/>
              </a:rPr>
              <a:t>International Children’s Center (ICC)</a:t>
            </a:r>
          </a:p>
          <a:p>
            <a:pPr>
              <a:lnSpc>
                <a:spcPct val="100000"/>
              </a:lnSpc>
              <a:buFontTx/>
              <a:buChar char="•"/>
              <a:defRPr/>
            </a:pPr>
            <a:r>
              <a:rPr lang="en-US" sz="1200">
                <a:cs typeface="Arial"/>
              </a:rPr>
              <a:t>Partnership Network on Prevention of VAC</a:t>
            </a:r>
            <a:endParaRPr lang="tr-TR" sz="1200">
              <a:cs typeface="Arial"/>
            </a:endParaRPr>
          </a:p>
          <a:p>
            <a:pPr>
              <a:lnSpc>
                <a:spcPct val="100000"/>
              </a:lnSpc>
              <a:buFontTx/>
              <a:buChar char="•"/>
              <a:defRPr/>
            </a:pPr>
            <a:r>
              <a:rPr lang="en-US" altLang="en-US" sz="1200">
                <a:cs typeface="Calibri"/>
              </a:rPr>
              <a:t>KEDV (</a:t>
            </a:r>
            <a:r>
              <a:rPr lang="en-US" sz="1200">
                <a:ea typeface="+mn-lt"/>
                <a:cs typeface="+mn-lt"/>
              </a:rPr>
              <a:t>Foundation for the support of women's work</a:t>
            </a:r>
            <a:r>
              <a:rPr lang="en-US" altLang="en-US" sz="1200">
                <a:cs typeface="Calibri"/>
              </a:rPr>
              <a:t>)</a:t>
            </a:r>
            <a:endParaRPr lang="tr-TR" sz="1200">
              <a:cs typeface="Arial"/>
            </a:endParaRPr>
          </a:p>
          <a:p>
            <a:pPr>
              <a:lnSpc>
                <a:spcPct val="100000"/>
              </a:lnSpc>
              <a:buFontTx/>
              <a:buChar char="•"/>
              <a:defRPr/>
            </a:pPr>
            <a:r>
              <a:rPr lang="en-US" altLang="en-US" sz="1200">
                <a:cs typeface="Calibri"/>
              </a:rPr>
              <a:t>ECHA (NGOs Network for Children with Disabilities)</a:t>
            </a:r>
            <a:endParaRPr lang="tr-TR" altLang="en-US" sz="1200">
              <a:cs typeface="Calibri"/>
            </a:endParaRPr>
          </a:p>
          <a:p>
            <a:pPr>
              <a:lnSpc>
                <a:spcPct val="100000"/>
              </a:lnSpc>
              <a:buFontTx/>
              <a:buChar char="•"/>
              <a:defRPr/>
            </a:pPr>
            <a:r>
              <a:rPr lang="en-GB" sz="1200">
                <a:cs typeface="Arial"/>
              </a:rPr>
              <a:t>Association for Combatting Poverty in Kilis (ACPU)</a:t>
            </a:r>
            <a:endParaRPr lang="tr-TR" sz="1200">
              <a:cs typeface="Arial"/>
            </a:endParaRPr>
          </a:p>
          <a:p>
            <a:pPr>
              <a:lnSpc>
                <a:spcPct val="100000"/>
              </a:lnSpc>
              <a:buFontTx/>
              <a:buChar char="•"/>
              <a:defRPr/>
            </a:pPr>
            <a:r>
              <a:rPr lang="tr-TR" sz="1200">
                <a:cs typeface="Arial"/>
              </a:rPr>
              <a:t>Hacettepe University, Institute of Population Studies</a:t>
            </a:r>
          </a:p>
          <a:p>
            <a:pPr>
              <a:lnSpc>
                <a:spcPct val="100000"/>
              </a:lnSpc>
              <a:buFontTx/>
              <a:buChar char="•"/>
              <a:defRPr/>
            </a:pPr>
            <a:r>
              <a:rPr lang="tr-TR" sz="1200">
                <a:cs typeface="Arial"/>
              </a:rPr>
              <a:t>KOÇ University</a:t>
            </a:r>
            <a:endParaRPr lang="en-US" sz="1200">
              <a:cs typeface="Arial"/>
            </a:endParaRPr>
          </a:p>
          <a:p>
            <a:pPr>
              <a:lnSpc>
                <a:spcPct val="100000"/>
              </a:lnSpc>
              <a:buFontTx/>
              <a:buChar char="•"/>
              <a:defRPr/>
            </a:pPr>
            <a:endParaRPr lang="en-US" sz="1400">
              <a:cs typeface="Arial"/>
            </a:endParaRPr>
          </a:p>
          <a:p>
            <a:pPr>
              <a:lnSpc>
                <a:spcPct val="100000"/>
              </a:lnSpc>
              <a:buFontTx/>
              <a:buChar char="•"/>
              <a:defRPr/>
            </a:pPr>
            <a:endParaRPr lang="en-US" altLang="en-US" sz="1400"/>
          </a:p>
          <a:p>
            <a:pPr marL="0" indent="0">
              <a:lnSpc>
                <a:spcPct val="100000"/>
              </a:lnSpc>
              <a:buNone/>
              <a:defRPr/>
            </a:pPr>
            <a:endParaRPr lang="en-US" altLang="en-US" sz="1400">
              <a:cs typeface="Calibri"/>
            </a:endParaRPr>
          </a:p>
        </p:txBody>
      </p:sp>
      <p:sp>
        <p:nvSpPr>
          <p:cNvPr id="3" name="TextBox 2">
            <a:extLst>
              <a:ext uri="{FF2B5EF4-FFF2-40B4-BE49-F238E27FC236}">
                <a16:creationId xmlns:a16="http://schemas.microsoft.com/office/drawing/2014/main" id="{75C4B311-2FE8-4D77-976C-EF9EBC31C07E}"/>
              </a:ext>
            </a:extLst>
          </p:cNvPr>
          <p:cNvSpPr txBox="1"/>
          <p:nvPr/>
        </p:nvSpPr>
        <p:spPr>
          <a:xfrm>
            <a:off x="781946" y="733380"/>
            <a:ext cx="10827760" cy="369332"/>
          </a:xfrm>
          <a:prstGeom prst="rect">
            <a:avLst/>
          </a:prstGeom>
          <a:noFill/>
        </p:spPr>
        <p:txBody>
          <a:bodyPr wrap="square" rtlCol="0">
            <a:spAutoFit/>
          </a:bodyPr>
          <a:lstStyle/>
          <a:p>
            <a:r>
              <a:rPr lang="en-US" altLang="en-US" b="1">
                <a:cs typeface="Arial" panose="020B0604020202020204" pitchFamily="34" charset="0"/>
              </a:rPr>
              <a:t>A) </a:t>
            </a:r>
            <a:r>
              <a:rPr lang="en-GB" altLang="en-US" b="1">
                <a:cs typeface="Arial" panose="020B0604020202020204" pitchFamily="34" charset="0"/>
              </a:rPr>
              <a:t>Government Authorities                                                               </a:t>
            </a:r>
            <a:r>
              <a:rPr lang="en-US" b="1">
                <a:cs typeface="Arial" panose="020B0604020202020204" pitchFamily="34" charset="0"/>
              </a:rPr>
              <a:t>B) Civil Society and Professional Organizations </a:t>
            </a:r>
          </a:p>
        </p:txBody>
      </p:sp>
      <p:sp>
        <p:nvSpPr>
          <p:cNvPr id="16" name="Content Placeholder 5">
            <a:extLst>
              <a:ext uri="{FF2B5EF4-FFF2-40B4-BE49-F238E27FC236}">
                <a16:creationId xmlns:a16="http://schemas.microsoft.com/office/drawing/2014/main" id="{F70BAF3D-5138-4616-B402-FFE1C18D628A}"/>
              </a:ext>
            </a:extLst>
          </p:cNvPr>
          <p:cNvSpPr txBox="1">
            <a:spLocks/>
          </p:cNvSpPr>
          <p:nvPr/>
        </p:nvSpPr>
        <p:spPr bwMode="auto">
          <a:xfrm>
            <a:off x="2865960" y="1028312"/>
            <a:ext cx="2733849" cy="2982355"/>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t">
            <a:spAutoFit/>
          </a:bodyPr>
          <a:lstStyle>
            <a:lvl1pPr marL="342900" indent="-342900" algn="l" defTabSz="914400" rtl="0" eaLnBrk="0" fontAlgn="base" latinLnBrk="0" hangingPunct="0">
              <a:lnSpc>
                <a:spcPct val="90000"/>
              </a:lnSpc>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0" fontAlgn="base" latinLnBrk="0" hangingPunct="0">
              <a:lnSpc>
                <a:spcPct val="90000"/>
              </a:lnSpc>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0" fontAlgn="base" latinLnBrk="0" hangingPunct="0">
              <a:lnSpc>
                <a:spcPct val="90000"/>
              </a:lnSpc>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0" fontAlgn="base" latinLnBrk="0" hangingPunct="0">
              <a:lnSpc>
                <a:spcPct val="90000"/>
              </a:lnSpc>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fontAlgn="base" latinLnBrk="0" hangingPunct="1">
              <a:lnSpc>
                <a:spcPct val="90000"/>
              </a:lnSpc>
              <a:spcBef>
                <a:spcPct val="20000"/>
              </a:spcBef>
              <a:spcAft>
                <a:spcPct val="0"/>
              </a:spcAft>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fontAlgn="base" latinLnBrk="0" hangingPunct="1">
              <a:lnSpc>
                <a:spcPct val="90000"/>
              </a:lnSpc>
              <a:spcBef>
                <a:spcPct val="20000"/>
              </a:spcBef>
              <a:spcAft>
                <a:spcPct val="0"/>
              </a:spcAft>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fontAlgn="base" latinLnBrk="0" hangingPunct="1">
              <a:lnSpc>
                <a:spcPct val="90000"/>
              </a:lnSpc>
              <a:spcBef>
                <a:spcPct val="20000"/>
              </a:spcBef>
              <a:spcAft>
                <a:spcPct val="0"/>
              </a:spcAft>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fontAlgn="base" latinLnBrk="0" hangingPunct="1">
              <a:lnSpc>
                <a:spcPct val="90000"/>
              </a:lnSpc>
              <a:spcBef>
                <a:spcPct val="20000"/>
              </a:spcBef>
              <a:spcAft>
                <a:spcPct val="0"/>
              </a:spcAft>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a:pPr>
            <a:endParaRPr lang="tr-TR" altLang="en-US" sz="1400">
              <a:cs typeface="Arial"/>
            </a:endParaRPr>
          </a:p>
          <a:p>
            <a:pPr>
              <a:lnSpc>
                <a:spcPct val="100000"/>
              </a:lnSpc>
              <a:buFontTx/>
              <a:buChar char="•"/>
              <a:defRPr/>
            </a:pPr>
            <a:r>
              <a:rPr lang="tr-TR" altLang="en-US" sz="1200">
                <a:cs typeface="Arial"/>
              </a:rPr>
              <a:t>Turkish Statistical Institute (TURKSTAT)</a:t>
            </a:r>
          </a:p>
          <a:p>
            <a:pPr>
              <a:lnSpc>
                <a:spcPct val="100000"/>
              </a:lnSpc>
              <a:buFontTx/>
              <a:buChar char="•"/>
              <a:defRPr/>
            </a:pPr>
            <a:r>
              <a:rPr lang="en-US" altLang="en-US" sz="1200">
                <a:cs typeface="Arial"/>
              </a:rPr>
              <a:t>Union of Municipalities</a:t>
            </a:r>
            <a:r>
              <a:rPr lang="tr-TR" altLang="en-US" sz="1200">
                <a:cs typeface="Arial"/>
              </a:rPr>
              <a:t> of Turkey</a:t>
            </a:r>
          </a:p>
          <a:p>
            <a:pPr>
              <a:lnSpc>
                <a:spcPct val="100000"/>
              </a:lnSpc>
              <a:buFontTx/>
              <a:buChar char="•"/>
              <a:defRPr/>
            </a:pPr>
            <a:r>
              <a:rPr lang="en-GB" altLang="en-US" sz="1200">
                <a:cs typeface="Arial"/>
              </a:rPr>
              <a:t>Gaziantep Metropolitan Municipality </a:t>
            </a:r>
            <a:endParaRPr lang="tr-TR" altLang="en-US" sz="1200">
              <a:cs typeface="Arial"/>
            </a:endParaRPr>
          </a:p>
          <a:p>
            <a:pPr>
              <a:lnSpc>
                <a:spcPct val="100000"/>
              </a:lnSpc>
              <a:buFontTx/>
              <a:buChar char="•"/>
              <a:defRPr/>
            </a:pPr>
            <a:r>
              <a:rPr lang="en-GB" altLang="en-US" sz="1200">
                <a:cs typeface="Arial"/>
              </a:rPr>
              <a:t>Sanliurfa Metropolitan Municipality</a:t>
            </a:r>
            <a:endParaRPr lang="en-GB" altLang="en-US" sz="1200">
              <a:cs typeface="Arial" panose="020B0604020202020204" pitchFamily="34" charset="0"/>
            </a:endParaRPr>
          </a:p>
          <a:p>
            <a:pPr>
              <a:lnSpc>
                <a:spcPct val="100000"/>
              </a:lnSpc>
              <a:buFontTx/>
              <a:buChar char="•"/>
              <a:defRPr/>
            </a:pPr>
            <a:r>
              <a:rPr lang="en-US" altLang="en-US" sz="1200" err="1"/>
              <a:t>Yuregir</a:t>
            </a:r>
            <a:r>
              <a:rPr lang="en-US" altLang="en-US" sz="1200"/>
              <a:t> Municipality</a:t>
            </a:r>
            <a:endParaRPr lang="en-US" altLang="en-US" sz="1200">
              <a:cs typeface="Calibri"/>
            </a:endParaRPr>
          </a:p>
          <a:p>
            <a:pPr>
              <a:lnSpc>
                <a:spcPct val="100000"/>
              </a:lnSpc>
              <a:buFontTx/>
              <a:buChar char="•"/>
              <a:defRPr/>
            </a:pPr>
            <a:r>
              <a:rPr lang="en-GB" altLang="en-US" sz="1200">
                <a:cs typeface="Arial"/>
              </a:rPr>
              <a:t>Kilis Municipality</a:t>
            </a:r>
          </a:p>
          <a:p>
            <a:pPr>
              <a:lnSpc>
                <a:spcPct val="100000"/>
              </a:lnSpc>
              <a:buFontTx/>
              <a:buChar char="•"/>
              <a:defRPr/>
            </a:pPr>
            <a:r>
              <a:rPr lang="en-US" altLang="en-US" sz="1200">
                <a:cs typeface="Calibri"/>
              </a:rPr>
              <a:t>Ege University</a:t>
            </a:r>
            <a:endParaRPr lang="en-US" sz="1200"/>
          </a:p>
          <a:p>
            <a:pPr>
              <a:lnSpc>
                <a:spcPct val="100000"/>
              </a:lnSpc>
              <a:buFontTx/>
              <a:buChar char="•"/>
              <a:defRPr/>
            </a:pPr>
            <a:endParaRPr lang="en-US" altLang="en-US" sz="1400">
              <a:cs typeface="Arial"/>
            </a:endParaRPr>
          </a:p>
          <a:p>
            <a:pPr>
              <a:defRPr/>
            </a:pPr>
            <a:endParaRPr lang="en-GB" sz="1400">
              <a:cs typeface="Arial"/>
            </a:endParaRPr>
          </a:p>
          <a:p>
            <a:pPr>
              <a:lnSpc>
                <a:spcPct val="100000"/>
              </a:lnSpc>
              <a:buFontTx/>
              <a:buChar char="•"/>
              <a:defRPr/>
            </a:pPr>
            <a:endParaRPr lang="en-US" altLang="en-US" sz="1400">
              <a:cs typeface="Calibri"/>
            </a:endParaRPr>
          </a:p>
        </p:txBody>
      </p:sp>
      <p:sp>
        <p:nvSpPr>
          <p:cNvPr id="17" name="Content Placeholder 5">
            <a:extLst>
              <a:ext uri="{FF2B5EF4-FFF2-40B4-BE49-F238E27FC236}">
                <a16:creationId xmlns:a16="http://schemas.microsoft.com/office/drawing/2014/main" id="{B7BAC1EA-787A-465D-AF07-13D48403A349}"/>
              </a:ext>
            </a:extLst>
          </p:cNvPr>
          <p:cNvSpPr txBox="1">
            <a:spLocks/>
          </p:cNvSpPr>
          <p:nvPr/>
        </p:nvSpPr>
        <p:spPr bwMode="auto">
          <a:xfrm>
            <a:off x="9121991" y="1191079"/>
            <a:ext cx="2705590" cy="3210110"/>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t">
            <a:spAutoFit/>
          </a:bodyPr>
          <a:lstStyle>
            <a:lvl1pPr marL="342900" indent="-342900" algn="l" defTabSz="914400" rtl="0" eaLnBrk="0" fontAlgn="base" latinLnBrk="0" hangingPunct="0">
              <a:lnSpc>
                <a:spcPct val="90000"/>
              </a:lnSpc>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0" fontAlgn="base" latinLnBrk="0" hangingPunct="0">
              <a:lnSpc>
                <a:spcPct val="90000"/>
              </a:lnSpc>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0" fontAlgn="base" latinLnBrk="0" hangingPunct="0">
              <a:lnSpc>
                <a:spcPct val="90000"/>
              </a:lnSpc>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0" fontAlgn="base" latinLnBrk="0" hangingPunct="0">
              <a:lnSpc>
                <a:spcPct val="90000"/>
              </a:lnSpc>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fontAlgn="base" latinLnBrk="0" hangingPunct="1">
              <a:lnSpc>
                <a:spcPct val="90000"/>
              </a:lnSpc>
              <a:spcBef>
                <a:spcPct val="20000"/>
              </a:spcBef>
              <a:spcAft>
                <a:spcPct val="0"/>
              </a:spcAft>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fontAlgn="base" latinLnBrk="0" hangingPunct="1">
              <a:lnSpc>
                <a:spcPct val="90000"/>
              </a:lnSpc>
              <a:spcBef>
                <a:spcPct val="20000"/>
              </a:spcBef>
              <a:spcAft>
                <a:spcPct val="0"/>
              </a:spcAft>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fontAlgn="base" latinLnBrk="0" hangingPunct="1">
              <a:lnSpc>
                <a:spcPct val="90000"/>
              </a:lnSpc>
              <a:spcBef>
                <a:spcPct val="20000"/>
              </a:spcBef>
              <a:spcAft>
                <a:spcPct val="0"/>
              </a:spcAft>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fontAlgn="base" latinLnBrk="0" hangingPunct="1">
              <a:lnSpc>
                <a:spcPct val="90000"/>
              </a:lnSpc>
              <a:spcBef>
                <a:spcPct val="20000"/>
              </a:spcBef>
              <a:spcAft>
                <a:spcPct val="0"/>
              </a:spcAft>
              <a:buFont typeface="Arial" panose="020B0604020202020204" pitchFamily="34" charset="0"/>
              <a:buChar char="»"/>
              <a:defRPr sz="1800" kern="1200">
                <a:solidFill>
                  <a:schemeClr val="tx1"/>
                </a:solidFill>
                <a:latin typeface="+mn-lt"/>
                <a:ea typeface="+mn-ea"/>
                <a:cs typeface="+mn-cs"/>
              </a:defRPr>
            </a:lvl9pPr>
          </a:lstStyle>
          <a:p>
            <a:pPr>
              <a:lnSpc>
                <a:spcPct val="100000"/>
              </a:lnSpc>
              <a:buFontTx/>
              <a:buChar char="•"/>
              <a:defRPr/>
            </a:pPr>
            <a:r>
              <a:rPr lang="en-US" altLang="en-US" sz="1200"/>
              <a:t>Mother Child Education Foundation (AÇEV)</a:t>
            </a:r>
            <a:endParaRPr lang="tr-TR" altLang="en-US" sz="1200"/>
          </a:p>
          <a:p>
            <a:pPr>
              <a:lnSpc>
                <a:spcPct val="100000"/>
              </a:lnSpc>
              <a:buFontTx/>
              <a:buChar char="•"/>
              <a:defRPr/>
            </a:pPr>
            <a:r>
              <a:rPr lang="tr-TR" altLang="en-US" sz="1200"/>
              <a:t>M</a:t>
            </a:r>
            <a:r>
              <a:rPr lang="en-US" altLang="en-US" sz="1200" err="1"/>
              <a:t>aya</a:t>
            </a:r>
            <a:r>
              <a:rPr lang="tr-TR" altLang="en-US" sz="1200"/>
              <a:t> Foundation</a:t>
            </a:r>
          </a:p>
          <a:p>
            <a:pPr>
              <a:lnSpc>
                <a:spcPct val="100000"/>
              </a:lnSpc>
              <a:buFontTx/>
              <a:buChar char="•"/>
              <a:defRPr/>
            </a:pPr>
            <a:r>
              <a:rPr lang="tr-TR" altLang="en-US" sz="1200">
                <a:cs typeface="Calibri" panose="020F0502020204030204"/>
              </a:rPr>
              <a:t>Support to Life (STL)</a:t>
            </a:r>
          </a:p>
          <a:p>
            <a:pPr>
              <a:lnSpc>
                <a:spcPct val="100000"/>
              </a:lnSpc>
              <a:buFontTx/>
              <a:buChar char="•"/>
              <a:defRPr/>
            </a:pPr>
            <a:r>
              <a:rPr lang="en-US" sz="1200" err="1"/>
              <a:t>Genc</a:t>
            </a:r>
            <a:r>
              <a:rPr lang="en-US" sz="1200"/>
              <a:t> </a:t>
            </a:r>
            <a:r>
              <a:rPr lang="en-US" sz="1200" err="1"/>
              <a:t>Basari</a:t>
            </a:r>
            <a:r>
              <a:rPr lang="en-US" sz="1200"/>
              <a:t> </a:t>
            </a:r>
            <a:r>
              <a:rPr lang="en-US" sz="1200" err="1"/>
              <a:t>Egitim</a:t>
            </a:r>
            <a:r>
              <a:rPr lang="en-US" sz="1200"/>
              <a:t> </a:t>
            </a:r>
            <a:r>
              <a:rPr lang="en-US" sz="1200" err="1"/>
              <a:t>Vakfi</a:t>
            </a:r>
            <a:endParaRPr lang="tr-TR" sz="1200">
              <a:ea typeface="+mn-lt"/>
              <a:cs typeface="+mn-lt"/>
            </a:endParaRPr>
          </a:p>
          <a:p>
            <a:pPr>
              <a:lnSpc>
                <a:spcPct val="100000"/>
              </a:lnSpc>
              <a:buFontTx/>
              <a:buChar char="•"/>
              <a:defRPr/>
            </a:pPr>
            <a:r>
              <a:rPr lang="tr-TR" sz="1200"/>
              <a:t>Habitat Association</a:t>
            </a:r>
            <a:endParaRPr lang="tr-TR" sz="1200">
              <a:cs typeface="Calibri"/>
            </a:endParaRPr>
          </a:p>
          <a:p>
            <a:pPr>
              <a:lnSpc>
                <a:spcPct val="100000"/>
              </a:lnSpc>
              <a:buFontTx/>
              <a:buChar char="•"/>
              <a:defRPr/>
            </a:pPr>
            <a:r>
              <a:rPr lang="tr-TR" altLang="en-US" sz="1200">
                <a:cs typeface="Calibri"/>
              </a:rPr>
              <a:t>ICHILD</a:t>
            </a:r>
          </a:p>
          <a:p>
            <a:pPr>
              <a:lnSpc>
                <a:spcPct val="100000"/>
              </a:lnSpc>
              <a:buFontTx/>
              <a:buChar char="•"/>
              <a:defRPr/>
            </a:pPr>
            <a:r>
              <a:rPr lang="tr-TR" altLang="en-US" sz="1200">
                <a:cs typeface="Calibri"/>
              </a:rPr>
              <a:t>COHAG</a:t>
            </a:r>
            <a:endParaRPr lang="tr-TR" altLang="en-US" sz="1200"/>
          </a:p>
          <a:p>
            <a:pPr>
              <a:lnSpc>
                <a:spcPct val="100000"/>
              </a:lnSpc>
              <a:buFontTx/>
              <a:buChar char="•"/>
              <a:defRPr/>
            </a:pPr>
            <a:r>
              <a:rPr lang="tr-TR" altLang="en-US" sz="1200">
                <a:cs typeface="Calibri"/>
              </a:rPr>
              <a:t>IYSA</a:t>
            </a:r>
          </a:p>
          <a:p>
            <a:pPr>
              <a:lnSpc>
                <a:spcPct val="100000"/>
              </a:lnSpc>
              <a:buFontTx/>
              <a:buChar char="•"/>
              <a:defRPr/>
            </a:pPr>
            <a:r>
              <a:rPr lang="en-US" sz="1200">
                <a:cs typeface="Arial"/>
              </a:rPr>
              <a:t>D</a:t>
            </a:r>
            <a:r>
              <a:rPr lang="tr-TR" sz="1200">
                <a:cs typeface="Arial"/>
              </a:rPr>
              <a:t>evelopment Workshop</a:t>
            </a:r>
            <a:endParaRPr lang="tr-TR" altLang="en-US" sz="1200"/>
          </a:p>
          <a:p>
            <a:pPr>
              <a:lnSpc>
                <a:spcPct val="100000"/>
              </a:lnSpc>
              <a:buFontTx/>
              <a:buChar char="•"/>
              <a:defRPr/>
            </a:pPr>
            <a:r>
              <a:rPr lang="en-US" sz="1200">
                <a:cs typeface="Arial"/>
              </a:rPr>
              <a:t>TESK </a:t>
            </a:r>
            <a:endParaRPr lang="tr-TR" sz="1200">
              <a:cs typeface="Arial"/>
            </a:endParaRPr>
          </a:p>
          <a:p>
            <a:pPr>
              <a:lnSpc>
                <a:spcPct val="100000"/>
              </a:lnSpc>
              <a:buFontTx/>
              <a:buChar char="•"/>
              <a:defRPr/>
            </a:pPr>
            <a:endParaRPr lang="en-US" sz="1400">
              <a:cs typeface="Arial"/>
            </a:endParaRPr>
          </a:p>
          <a:p>
            <a:pPr marL="0" indent="0">
              <a:lnSpc>
                <a:spcPct val="100000"/>
              </a:lnSpc>
              <a:buNone/>
              <a:defRPr/>
            </a:pPr>
            <a:endParaRPr lang="tr-TR" sz="1400">
              <a:cs typeface="Arial"/>
            </a:endParaRPr>
          </a:p>
          <a:p>
            <a:pPr>
              <a:defRPr/>
            </a:pPr>
            <a:endParaRPr lang="tr-TR" sz="1400">
              <a:cs typeface="Arial"/>
            </a:endParaRPr>
          </a:p>
        </p:txBody>
      </p:sp>
    </p:spTree>
    <p:extLst>
      <p:ext uri="{BB962C8B-B14F-4D97-AF65-F5344CB8AC3E}">
        <p14:creationId xmlns:p14="http://schemas.microsoft.com/office/powerpoint/2010/main" val="1365227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C064F77-AF0B-461D-92C3-B5E386DF4A0F}"/>
              </a:ext>
            </a:extLst>
          </p:cNvPr>
          <p:cNvSpPr txBox="1"/>
          <p:nvPr/>
        </p:nvSpPr>
        <p:spPr>
          <a:xfrm>
            <a:off x="838200" y="1817119"/>
            <a:ext cx="10648308" cy="1417834"/>
          </a:xfrm>
          <a:prstGeom prst="rect">
            <a:avLst/>
          </a:prstGeom>
          <a:solidFill>
            <a:schemeClr val="accent1">
              <a:lumMod val="20000"/>
              <a:lumOff val="80000"/>
            </a:schemeClr>
          </a:solidFill>
        </p:spPr>
        <p:txBody>
          <a:bodyPr wrap="square" rtlCol="0">
            <a:spAutoFit/>
          </a:bodyPr>
          <a:lstStyle/>
          <a:p>
            <a:endParaRPr lang="en-US"/>
          </a:p>
        </p:txBody>
      </p:sp>
      <p:sp>
        <p:nvSpPr>
          <p:cNvPr id="2" name="Title 1">
            <a:extLst>
              <a:ext uri="{FF2B5EF4-FFF2-40B4-BE49-F238E27FC236}">
                <a16:creationId xmlns:a16="http://schemas.microsoft.com/office/drawing/2014/main" id="{E6671389-73D2-4A51-B07F-4CAF6DE60792}"/>
              </a:ext>
            </a:extLst>
          </p:cNvPr>
          <p:cNvSpPr>
            <a:spLocks noGrp="1"/>
          </p:cNvSpPr>
          <p:nvPr>
            <p:ph type="title"/>
          </p:nvPr>
        </p:nvSpPr>
        <p:spPr/>
        <p:txBody>
          <a:bodyPr>
            <a:normAutofit fontScale="90000"/>
          </a:bodyPr>
          <a:lstStyle/>
          <a:p>
            <a:pPr>
              <a:lnSpc>
                <a:spcPct val="80000"/>
              </a:lnSpc>
              <a:spcBef>
                <a:spcPts val="600"/>
              </a:spcBef>
              <a:spcAft>
                <a:spcPts val="600"/>
              </a:spcAft>
            </a:pPr>
            <a:br>
              <a:rPr lang="tr-TR" altLang="en-US" b="1">
                <a:solidFill>
                  <a:schemeClr val="accent5">
                    <a:lumMod val="75000"/>
                  </a:schemeClr>
                </a:solidFill>
              </a:rPr>
            </a:br>
            <a:br>
              <a:rPr lang="tr-TR" altLang="en-US" b="1">
                <a:solidFill>
                  <a:schemeClr val="accent5">
                    <a:lumMod val="75000"/>
                  </a:schemeClr>
                </a:solidFill>
              </a:rPr>
            </a:br>
            <a:r>
              <a:rPr lang="tr-TR" altLang="en-US" b="1">
                <a:solidFill>
                  <a:schemeClr val="accent5">
                    <a:lumMod val="75000"/>
                  </a:schemeClr>
                </a:solidFill>
              </a:rPr>
              <a:t>Outcome 1 – Young Children </a:t>
            </a:r>
            <a:br>
              <a:rPr lang="en-US" altLang="en-US" b="1">
                <a:solidFill>
                  <a:schemeClr val="accent5">
                    <a:lumMod val="75000"/>
                  </a:schemeClr>
                </a:solidFill>
              </a:rPr>
            </a:br>
            <a:br>
              <a:rPr lang="tr-TR" altLang="en-US" b="1">
                <a:solidFill>
                  <a:schemeClr val="accent5">
                    <a:lumMod val="75000"/>
                  </a:schemeClr>
                </a:solidFill>
              </a:rPr>
            </a:br>
            <a:br>
              <a:rPr lang="tr-TR" b="1">
                <a:solidFill>
                  <a:schemeClr val="accent5">
                    <a:lumMod val="75000"/>
                  </a:schemeClr>
                </a:solidFill>
                <a:latin typeface="Calibri" panose="020F0502020204030204"/>
              </a:rPr>
            </a:br>
            <a:endParaRPr lang="en-US">
              <a:solidFill>
                <a:schemeClr val="accent5">
                  <a:lumMod val="75000"/>
                </a:schemeClr>
              </a:solidFill>
            </a:endParaRPr>
          </a:p>
        </p:txBody>
      </p:sp>
      <p:sp>
        <p:nvSpPr>
          <p:cNvPr id="3" name="Content Placeholder 2">
            <a:extLst>
              <a:ext uri="{FF2B5EF4-FFF2-40B4-BE49-F238E27FC236}">
                <a16:creationId xmlns:a16="http://schemas.microsoft.com/office/drawing/2014/main" id="{4EB20467-9BAD-48F7-923C-27DF5F9A9B21}"/>
              </a:ext>
            </a:extLst>
          </p:cNvPr>
          <p:cNvSpPr>
            <a:spLocks noGrp="1"/>
          </p:cNvSpPr>
          <p:nvPr>
            <p:ph idx="1"/>
          </p:nvPr>
        </p:nvSpPr>
        <p:spPr>
          <a:xfrm>
            <a:off x="904554" y="1486956"/>
            <a:ext cx="10515600" cy="4351338"/>
          </a:xfrm>
        </p:spPr>
        <p:txBody>
          <a:bodyPr vert="horz" lIns="91440" tIns="45720" rIns="91440" bIns="45720" rtlCol="0" anchor="t">
            <a:normAutofit/>
          </a:bodyPr>
          <a:lstStyle/>
          <a:p>
            <a:pPr marL="0" indent="0">
              <a:buNone/>
            </a:pPr>
            <a:endParaRPr lang="tr-TR" b="1">
              <a:solidFill>
                <a:prstClr val="black"/>
              </a:solidFill>
            </a:endParaRPr>
          </a:p>
          <a:p>
            <a:pPr marL="0" indent="0" algn="ctr">
              <a:buNone/>
            </a:pPr>
            <a:r>
              <a:rPr lang="en-GB" b="1"/>
              <a:t>By 2025 more young children, especially the most vulnerable, benefit </a:t>
            </a:r>
            <a:r>
              <a:rPr lang="tr-TR" b="1" err="1"/>
              <a:t>from</a:t>
            </a:r>
            <a:r>
              <a:rPr lang="tr-TR" b="1"/>
              <a:t> </a:t>
            </a:r>
            <a:r>
              <a:rPr lang="en-GB" b="1"/>
              <a:t>learning, nurturing care and development at home and in their communities</a:t>
            </a:r>
            <a:endParaRPr lang="en-GB">
              <a:cs typeface="Calibri"/>
            </a:endParaRPr>
          </a:p>
        </p:txBody>
      </p:sp>
      <p:sp>
        <p:nvSpPr>
          <p:cNvPr id="4" name="Freeform: Shape 3">
            <a:extLst>
              <a:ext uri="{FF2B5EF4-FFF2-40B4-BE49-F238E27FC236}">
                <a16:creationId xmlns:a16="http://schemas.microsoft.com/office/drawing/2014/main" id="{C1EE822D-495B-4279-8421-97E07EC442D7}"/>
              </a:ext>
            </a:extLst>
          </p:cNvPr>
          <p:cNvSpPr/>
          <p:nvPr/>
        </p:nvSpPr>
        <p:spPr>
          <a:xfrm>
            <a:off x="968435" y="3975593"/>
            <a:ext cx="3159450" cy="1570300"/>
          </a:xfrm>
          <a:custGeom>
            <a:avLst/>
            <a:gdLst>
              <a:gd name="connsiteX0" fmla="*/ 0 w 2720684"/>
              <a:gd name="connsiteY0" fmla="*/ 228600 h 2285997"/>
              <a:gd name="connsiteX1" fmla="*/ 228600 w 2720684"/>
              <a:gd name="connsiteY1" fmla="*/ 0 h 2285997"/>
              <a:gd name="connsiteX2" fmla="*/ 2492084 w 2720684"/>
              <a:gd name="connsiteY2" fmla="*/ 0 h 2285997"/>
              <a:gd name="connsiteX3" fmla="*/ 2720684 w 2720684"/>
              <a:gd name="connsiteY3" fmla="*/ 228600 h 2285997"/>
              <a:gd name="connsiteX4" fmla="*/ 2720684 w 2720684"/>
              <a:gd name="connsiteY4" fmla="*/ 2057397 h 2285997"/>
              <a:gd name="connsiteX5" fmla="*/ 2492084 w 2720684"/>
              <a:gd name="connsiteY5" fmla="*/ 2285997 h 2285997"/>
              <a:gd name="connsiteX6" fmla="*/ 228600 w 2720684"/>
              <a:gd name="connsiteY6" fmla="*/ 2285997 h 2285997"/>
              <a:gd name="connsiteX7" fmla="*/ 0 w 2720684"/>
              <a:gd name="connsiteY7" fmla="*/ 2057397 h 2285997"/>
              <a:gd name="connsiteX8" fmla="*/ 0 w 2720684"/>
              <a:gd name="connsiteY8" fmla="*/ 228600 h 228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0684" h="2285997">
                <a:moveTo>
                  <a:pt x="0" y="228600"/>
                </a:moveTo>
                <a:cubicBezTo>
                  <a:pt x="0" y="102348"/>
                  <a:pt x="102348" y="0"/>
                  <a:pt x="228600" y="0"/>
                </a:cubicBezTo>
                <a:lnTo>
                  <a:pt x="2492084" y="0"/>
                </a:lnTo>
                <a:cubicBezTo>
                  <a:pt x="2618336" y="0"/>
                  <a:pt x="2720684" y="102348"/>
                  <a:pt x="2720684" y="228600"/>
                </a:cubicBezTo>
                <a:lnTo>
                  <a:pt x="2720684" y="2057397"/>
                </a:lnTo>
                <a:cubicBezTo>
                  <a:pt x="2720684" y="2183649"/>
                  <a:pt x="2618336" y="2285997"/>
                  <a:pt x="2492084" y="2285997"/>
                </a:cubicBezTo>
                <a:lnTo>
                  <a:pt x="228600" y="2285997"/>
                </a:lnTo>
                <a:cubicBezTo>
                  <a:pt x="102348" y="2285997"/>
                  <a:pt x="0" y="2183649"/>
                  <a:pt x="0" y="2057397"/>
                </a:cubicBezTo>
                <a:lnTo>
                  <a:pt x="0" y="228600"/>
                </a:lnTo>
                <a:close/>
              </a:path>
            </a:pathLst>
          </a:custGeom>
          <a:solidFill>
            <a:srgbClr val="FFC20E"/>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99136" tIns="1113534" rIns="199136" bIns="656337" numCol="1" spcCol="1270" anchor="ctr" anchorCtr="0">
            <a:noAutofit/>
          </a:bodyPr>
          <a:lstStyle/>
          <a:p>
            <a:pPr algn="ctr" defTabSz="1244600">
              <a:lnSpc>
                <a:spcPct val="90000"/>
              </a:lnSpc>
              <a:spcBef>
                <a:spcPct val="0"/>
              </a:spcBef>
              <a:spcAft>
                <a:spcPct val="35000"/>
              </a:spcAft>
            </a:pPr>
            <a:r>
              <a:rPr lang="en-US" sz="2000">
                <a:solidFill>
                  <a:schemeClr val="tx1"/>
                </a:solidFill>
              </a:rPr>
              <a:t>Improved knowledge and skills to provide nurturing care to young boys and girls</a:t>
            </a:r>
          </a:p>
          <a:p>
            <a:pPr algn="ctr" defTabSz="1244600">
              <a:lnSpc>
                <a:spcPct val="90000"/>
              </a:lnSpc>
              <a:spcBef>
                <a:spcPct val="0"/>
              </a:spcBef>
              <a:spcAft>
                <a:spcPct val="35000"/>
              </a:spcAft>
            </a:pPr>
            <a:endParaRPr lang="en-US" sz="2000"/>
          </a:p>
        </p:txBody>
      </p:sp>
      <p:sp>
        <p:nvSpPr>
          <p:cNvPr id="5" name="Freeform: Shape 4">
            <a:extLst>
              <a:ext uri="{FF2B5EF4-FFF2-40B4-BE49-F238E27FC236}">
                <a16:creationId xmlns:a16="http://schemas.microsoft.com/office/drawing/2014/main" id="{3009DD7F-1AB0-4611-AD34-C8053310ED8B}"/>
              </a:ext>
            </a:extLst>
          </p:cNvPr>
          <p:cNvSpPr/>
          <p:nvPr/>
        </p:nvSpPr>
        <p:spPr>
          <a:xfrm>
            <a:off x="4676178" y="3975593"/>
            <a:ext cx="3159450" cy="1570300"/>
          </a:xfrm>
          <a:custGeom>
            <a:avLst/>
            <a:gdLst>
              <a:gd name="connsiteX0" fmla="*/ 0 w 2720684"/>
              <a:gd name="connsiteY0" fmla="*/ 228600 h 2285997"/>
              <a:gd name="connsiteX1" fmla="*/ 228600 w 2720684"/>
              <a:gd name="connsiteY1" fmla="*/ 0 h 2285997"/>
              <a:gd name="connsiteX2" fmla="*/ 2492084 w 2720684"/>
              <a:gd name="connsiteY2" fmla="*/ 0 h 2285997"/>
              <a:gd name="connsiteX3" fmla="*/ 2720684 w 2720684"/>
              <a:gd name="connsiteY3" fmla="*/ 228600 h 2285997"/>
              <a:gd name="connsiteX4" fmla="*/ 2720684 w 2720684"/>
              <a:gd name="connsiteY4" fmla="*/ 2057397 h 2285997"/>
              <a:gd name="connsiteX5" fmla="*/ 2492084 w 2720684"/>
              <a:gd name="connsiteY5" fmla="*/ 2285997 h 2285997"/>
              <a:gd name="connsiteX6" fmla="*/ 228600 w 2720684"/>
              <a:gd name="connsiteY6" fmla="*/ 2285997 h 2285997"/>
              <a:gd name="connsiteX7" fmla="*/ 0 w 2720684"/>
              <a:gd name="connsiteY7" fmla="*/ 2057397 h 2285997"/>
              <a:gd name="connsiteX8" fmla="*/ 0 w 2720684"/>
              <a:gd name="connsiteY8" fmla="*/ 228600 h 228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0684" h="2285997">
                <a:moveTo>
                  <a:pt x="0" y="228600"/>
                </a:moveTo>
                <a:cubicBezTo>
                  <a:pt x="0" y="102348"/>
                  <a:pt x="102348" y="0"/>
                  <a:pt x="228600" y="0"/>
                </a:cubicBezTo>
                <a:lnTo>
                  <a:pt x="2492084" y="0"/>
                </a:lnTo>
                <a:cubicBezTo>
                  <a:pt x="2618336" y="0"/>
                  <a:pt x="2720684" y="102348"/>
                  <a:pt x="2720684" y="228600"/>
                </a:cubicBezTo>
                <a:lnTo>
                  <a:pt x="2720684" y="2057397"/>
                </a:lnTo>
                <a:cubicBezTo>
                  <a:pt x="2720684" y="2183649"/>
                  <a:pt x="2618336" y="2285997"/>
                  <a:pt x="2492084" y="2285997"/>
                </a:cubicBezTo>
                <a:lnTo>
                  <a:pt x="228600" y="2285997"/>
                </a:lnTo>
                <a:cubicBezTo>
                  <a:pt x="102348" y="2285997"/>
                  <a:pt x="0" y="2183649"/>
                  <a:pt x="0" y="2057397"/>
                </a:cubicBezTo>
                <a:lnTo>
                  <a:pt x="0" y="228600"/>
                </a:lnTo>
                <a:close/>
              </a:path>
            </a:pathLst>
          </a:custGeom>
          <a:solidFill>
            <a:srgbClr val="FFC20E"/>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99136" tIns="1113534" rIns="199136" bIns="656337" numCol="1" spcCol="1270" anchor="ctr" anchorCtr="0">
            <a:noAutofit/>
          </a:bodyPr>
          <a:lstStyle/>
          <a:p>
            <a:pPr algn="ctr" defTabSz="1244600">
              <a:lnSpc>
                <a:spcPct val="90000"/>
              </a:lnSpc>
              <a:spcBef>
                <a:spcPct val="0"/>
              </a:spcBef>
              <a:spcAft>
                <a:spcPct val="35000"/>
              </a:spcAft>
            </a:pPr>
            <a:r>
              <a:rPr lang="en-US" sz="2000">
                <a:solidFill>
                  <a:schemeClr val="tx1"/>
                </a:solidFill>
              </a:rPr>
              <a:t>Increasing Access to and Quality of ECE</a:t>
            </a:r>
          </a:p>
          <a:p>
            <a:pPr algn="ctr" defTabSz="1244600">
              <a:lnSpc>
                <a:spcPct val="90000"/>
              </a:lnSpc>
              <a:spcBef>
                <a:spcPct val="0"/>
              </a:spcBef>
              <a:spcAft>
                <a:spcPct val="35000"/>
              </a:spcAft>
            </a:pPr>
            <a:endParaRPr lang="en-US" sz="2000"/>
          </a:p>
        </p:txBody>
      </p:sp>
      <p:sp>
        <p:nvSpPr>
          <p:cNvPr id="6" name="Freeform: Shape 5">
            <a:extLst>
              <a:ext uri="{FF2B5EF4-FFF2-40B4-BE49-F238E27FC236}">
                <a16:creationId xmlns:a16="http://schemas.microsoft.com/office/drawing/2014/main" id="{DD42921D-9412-412C-84F7-BC9EFFE775AC}"/>
              </a:ext>
            </a:extLst>
          </p:cNvPr>
          <p:cNvSpPr/>
          <p:nvPr/>
        </p:nvSpPr>
        <p:spPr>
          <a:xfrm>
            <a:off x="8383921" y="3953772"/>
            <a:ext cx="2875957" cy="1570301"/>
          </a:xfrm>
          <a:custGeom>
            <a:avLst/>
            <a:gdLst>
              <a:gd name="connsiteX0" fmla="*/ 0 w 2720684"/>
              <a:gd name="connsiteY0" fmla="*/ 228600 h 2285997"/>
              <a:gd name="connsiteX1" fmla="*/ 228600 w 2720684"/>
              <a:gd name="connsiteY1" fmla="*/ 0 h 2285997"/>
              <a:gd name="connsiteX2" fmla="*/ 2492084 w 2720684"/>
              <a:gd name="connsiteY2" fmla="*/ 0 h 2285997"/>
              <a:gd name="connsiteX3" fmla="*/ 2720684 w 2720684"/>
              <a:gd name="connsiteY3" fmla="*/ 228600 h 2285997"/>
              <a:gd name="connsiteX4" fmla="*/ 2720684 w 2720684"/>
              <a:gd name="connsiteY4" fmla="*/ 2057397 h 2285997"/>
              <a:gd name="connsiteX5" fmla="*/ 2492084 w 2720684"/>
              <a:gd name="connsiteY5" fmla="*/ 2285997 h 2285997"/>
              <a:gd name="connsiteX6" fmla="*/ 228600 w 2720684"/>
              <a:gd name="connsiteY6" fmla="*/ 2285997 h 2285997"/>
              <a:gd name="connsiteX7" fmla="*/ 0 w 2720684"/>
              <a:gd name="connsiteY7" fmla="*/ 2057397 h 2285997"/>
              <a:gd name="connsiteX8" fmla="*/ 0 w 2720684"/>
              <a:gd name="connsiteY8" fmla="*/ 228600 h 228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0684" h="2285997">
                <a:moveTo>
                  <a:pt x="0" y="228600"/>
                </a:moveTo>
                <a:cubicBezTo>
                  <a:pt x="0" y="102348"/>
                  <a:pt x="102348" y="0"/>
                  <a:pt x="228600" y="0"/>
                </a:cubicBezTo>
                <a:lnTo>
                  <a:pt x="2492084" y="0"/>
                </a:lnTo>
                <a:cubicBezTo>
                  <a:pt x="2618336" y="0"/>
                  <a:pt x="2720684" y="102348"/>
                  <a:pt x="2720684" y="228600"/>
                </a:cubicBezTo>
                <a:lnTo>
                  <a:pt x="2720684" y="2057397"/>
                </a:lnTo>
                <a:cubicBezTo>
                  <a:pt x="2720684" y="2183649"/>
                  <a:pt x="2618336" y="2285997"/>
                  <a:pt x="2492084" y="2285997"/>
                </a:cubicBezTo>
                <a:lnTo>
                  <a:pt x="228600" y="2285997"/>
                </a:lnTo>
                <a:cubicBezTo>
                  <a:pt x="102348" y="2285997"/>
                  <a:pt x="0" y="2183649"/>
                  <a:pt x="0" y="2057397"/>
                </a:cubicBezTo>
                <a:lnTo>
                  <a:pt x="0" y="228600"/>
                </a:lnTo>
                <a:close/>
              </a:path>
            </a:pathLst>
          </a:custGeom>
          <a:solidFill>
            <a:srgbClr val="FFC20E"/>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99136" tIns="1113534" rIns="199136" bIns="656337" numCol="1" spcCol="1270" anchor="ctr" anchorCtr="0">
            <a:noAutofit/>
          </a:bodyPr>
          <a:lstStyle/>
          <a:p>
            <a:pPr algn="ctr" defTabSz="1244600">
              <a:lnSpc>
                <a:spcPct val="90000"/>
              </a:lnSpc>
              <a:spcBef>
                <a:spcPct val="0"/>
              </a:spcBef>
              <a:spcAft>
                <a:spcPct val="35000"/>
              </a:spcAft>
            </a:pPr>
            <a:r>
              <a:rPr lang="en-US" sz="2000">
                <a:solidFill>
                  <a:schemeClr val="tx1"/>
                </a:solidFill>
              </a:rPr>
              <a:t>Inclusive and quality</a:t>
            </a:r>
            <a:r>
              <a:rPr lang="tr-TR" sz="2000">
                <a:solidFill>
                  <a:schemeClr val="tx1"/>
                </a:solidFill>
              </a:rPr>
              <a:t> primary </a:t>
            </a:r>
            <a:r>
              <a:rPr lang="en-US" sz="2000">
                <a:solidFill>
                  <a:schemeClr val="tx1"/>
                </a:solidFill>
              </a:rPr>
              <a:t>education for the most vulnerable children</a:t>
            </a:r>
          </a:p>
          <a:p>
            <a:pPr algn="ctr" defTabSz="1244600">
              <a:lnSpc>
                <a:spcPct val="90000"/>
              </a:lnSpc>
              <a:spcBef>
                <a:spcPct val="0"/>
              </a:spcBef>
              <a:spcAft>
                <a:spcPct val="35000"/>
              </a:spcAft>
            </a:pPr>
            <a:endParaRPr lang="en-US" sz="2000"/>
          </a:p>
        </p:txBody>
      </p:sp>
      <p:pic>
        <p:nvPicPr>
          <p:cNvPr id="10" name="Graphic 9">
            <a:extLst>
              <a:ext uri="{FF2B5EF4-FFF2-40B4-BE49-F238E27FC236}">
                <a16:creationId xmlns:a16="http://schemas.microsoft.com/office/drawing/2014/main" id="{80984E37-C45E-4179-973C-DF03A3E66F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91220" y="507103"/>
            <a:ext cx="649448" cy="848103"/>
          </a:xfrm>
          <a:prstGeom prst="rect">
            <a:avLst/>
          </a:prstGeom>
        </p:spPr>
      </p:pic>
      <p:sp>
        <p:nvSpPr>
          <p:cNvPr id="11" name="Arrow: Up-Down 10">
            <a:extLst>
              <a:ext uri="{FF2B5EF4-FFF2-40B4-BE49-F238E27FC236}">
                <a16:creationId xmlns:a16="http://schemas.microsoft.com/office/drawing/2014/main" id="{327EF1B0-D507-4662-8FFE-AD5CAB1F0C45}"/>
              </a:ext>
            </a:extLst>
          </p:cNvPr>
          <p:cNvSpPr/>
          <p:nvPr/>
        </p:nvSpPr>
        <p:spPr>
          <a:xfrm>
            <a:off x="2377672" y="3374243"/>
            <a:ext cx="340975" cy="483018"/>
          </a:xfrm>
          <a:prstGeom prst="upDownArrow">
            <a:avLst/>
          </a:prstGeom>
          <a:solidFill>
            <a:schemeClr val="bg1">
              <a:lumMod val="7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Up-Down 11">
            <a:extLst>
              <a:ext uri="{FF2B5EF4-FFF2-40B4-BE49-F238E27FC236}">
                <a16:creationId xmlns:a16="http://schemas.microsoft.com/office/drawing/2014/main" id="{9C9FD08F-A859-4DBB-9549-E520A84A179A}"/>
              </a:ext>
            </a:extLst>
          </p:cNvPr>
          <p:cNvSpPr/>
          <p:nvPr/>
        </p:nvSpPr>
        <p:spPr>
          <a:xfrm>
            <a:off x="9724911" y="3365414"/>
            <a:ext cx="340975" cy="483018"/>
          </a:xfrm>
          <a:prstGeom prst="upDownArrow">
            <a:avLst/>
          </a:prstGeom>
          <a:solidFill>
            <a:schemeClr val="bg1">
              <a:lumMod val="7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Up-Down 12">
            <a:extLst>
              <a:ext uri="{FF2B5EF4-FFF2-40B4-BE49-F238E27FC236}">
                <a16:creationId xmlns:a16="http://schemas.microsoft.com/office/drawing/2014/main" id="{037D6A26-6909-4F4B-9332-21DFA4BAF485}"/>
              </a:ext>
            </a:extLst>
          </p:cNvPr>
          <p:cNvSpPr/>
          <p:nvPr/>
        </p:nvSpPr>
        <p:spPr>
          <a:xfrm>
            <a:off x="6051291" y="3374243"/>
            <a:ext cx="340975" cy="483018"/>
          </a:xfrm>
          <a:prstGeom prst="upDownArrow">
            <a:avLst/>
          </a:prstGeom>
          <a:solidFill>
            <a:schemeClr val="bg1">
              <a:lumMod val="7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0F266FA-C8A1-45C0-91C8-9AE45A601B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422" y="6322955"/>
            <a:ext cx="534003" cy="341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FA16B86E-9A02-42FF-87D5-5D7DB527BA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48865" y="6356350"/>
            <a:ext cx="1063400" cy="27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17">
            <a:extLst>
              <a:ext uri="{FF2B5EF4-FFF2-40B4-BE49-F238E27FC236}">
                <a16:creationId xmlns:a16="http://schemas.microsoft.com/office/drawing/2014/main" id="{DAEAE4FC-0A39-444F-A8AD-CFF212389964}"/>
              </a:ext>
            </a:extLst>
          </p:cNvPr>
          <p:cNvGrpSpPr/>
          <p:nvPr/>
        </p:nvGrpSpPr>
        <p:grpSpPr>
          <a:xfrm>
            <a:off x="8910146" y="80975"/>
            <a:ext cx="3155538" cy="1168231"/>
            <a:chOff x="8910146" y="80975"/>
            <a:chExt cx="3155538" cy="1168231"/>
          </a:xfrm>
        </p:grpSpPr>
        <p:sp>
          <p:nvSpPr>
            <p:cNvPr id="8" name="TextBox 7">
              <a:extLst>
                <a:ext uri="{FF2B5EF4-FFF2-40B4-BE49-F238E27FC236}">
                  <a16:creationId xmlns:a16="http://schemas.microsoft.com/office/drawing/2014/main" id="{D8FEB30B-8A25-446A-8C12-95437E79067F}"/>
                </a:ext>
              </a:extLst>
            </p:cNvPr>
            <p:cNvSpPr txBox="1"/>
            <p:nvPr/>
          </p:nvSpPr>
          <p:spPr>
            <a:xfrm>
              <a:off x="8910146" y="602875"/>
              <a:ext cx="3155538" cy="646331"/>
            </a:xfrm>
            <a:prstGeom prst="rect">
              <a:avLst/>
            </a:prstGeom>
            <a:noFill/>
          </p:spPr>
          <p:txBody>
            <a:bodyPr wrap="square" lIns="91440" tIns="45720" rIns="91440" bIns="45720" rtlCol="0" anchor="t">
              <a:spAutoFit/>
            </a:bodyPr>
            <a:lstStyle/>
            <a:p>
              <a:pPr algn="ctr"/>
              <a:r>
                <a:rPr lang="en-US" altLang="en-US">
                  <a:solidFill>
                    <a:schemeClr val="bg2">
                      <a:lumMod val="25000"/>
                    </a:schemeClr>
                  </a:solidFill>
                </a:rPr>
                <a:t>Sustainable Development Goals</a:t>
              </a:r>
              <a:r>
                <a:rPr lang="tr-TR" altLang="en-US">
                  <a:solidFill>
                    <a:schemeClr val="bg2">
                      <a:lumMod val="25000"/>
                    </a:schemeClr>
                  </a:solidFill>
                </a:rPr>
                <a:t> 3</a:t>
              </a:r>
              <a:r>
                <a:rPr lang="en-US" altLang="en-US">
                  <a:solidFill>
                    <a:schemeClr val="bg2">
                      <a:lumMod val="25000"/>
                    </a:schemeClr>
                  </a:solidFill>
                </a:rPr>
                <a:t>, </a:t>
              </a:r>
              <a:r>
                <a:rPr lang="tr-TR" altLang="en-US">
                  <a:solidFill>
                    <a:schemeClr val="bg2">
                      <a:lumMod val="25000"/>
                    </a:schemeClr>
                  </a:solidFill>
                </a:rPr>
                <a:t>4, 5, 10</a:t>
              </a:r>
              <a:r>
                <a:rPr lang="en-US" altLang="en-US">
                  <a:solidFill>
                    <a:schemeClr val="bg2">
                      <a:lumMod val="25000"/>
                    </a:schemeClr>
                  </a:solidFill>
                </a:rPr>
                <a:t>, 17</a:t>
              </a:r>
              <a:endParaRPr lang="en-US">
                <a:solidFill>
                  <a:schemeClr val="bg2">
                    <a:lumMod val="25000"/>
                  </a:schemeClr>
                </a:solidFill>
              </a:endParaRPr>
            </a:p>
          </p:txBody>
        </p:sp>
        <p:pic>
          <p:nvPicPr>
            <p:cNvPr id="17" name="Picture 16" descr="Chart, sunburst chart&#10;&#10;Description automatically generated">
              <a:extLst>
                <a:ext uri="{FF2B5EF4-FFF2-40B4-BE49-F238E27FC236}">
                  <a16:creationId xmlns:a16="http://schemas.microsoft.com/office/drawing/2014/main" id="{A2486B20-21A8-4286-97CE-7CF7A7495C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26965" y="80975"/>
              <a:ext cx="521900" cy="521900"/>
            </a:xfrm>
            <a:prstGeom prst="rect">
              <a:avLst/>
            </a:prstGeom>
          </p:spPr>
        </p:pic>
      </p:grpSp>
    </p:spTree>
    <p:extLst>
      <p:ext uri="{BB962C8B-B14F-4D97-AF65-F5344CB8AC3E}">
        <p14:creationId xmlns:p14="http://schemas.microsoft.com/office/powerpoint/2010/main" val="158866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77B43-7FA9-41D6-86D1-3619F800083B}"/>
              </a:ext>
            </a:extLst>
          </p:cNvPr>
          <p:cNvSpPr>
            <a:spLocks noGrp="1"/>
          </p:cNvSpPr>
          <p:nvPr>
            <p:ph type="title"/>
          </p:nvPr>
        </p:nvSpPr>
        <p:spPr>
          <a:xfrm>
            <a:off x="440422" y="0"/>
            <a:ext cx="10515600" cy="929419"/>
          </a:xfrm>
        </p:spPr>
        <p:txBody>
          <a:bodyPr>
            <a:normAutofit/>
          </a:bodyPr>
          <a:lstStyle/>
          <a:p>
            <a:r>
              <a:rPr lang="tr-TR" altLang="en-US" sz="3200" b="1" err="1">
                <a:solidFill>
                  <a:srgbClr val="00B0F0"/>
                </a:solidFill>
              </a:rPr>
              <a:t>Outcome</a:t>
            </a:r>
            <a:r>
              <a:rPr lang="en-US" altLang="en-US" sz="3200" b="1">
                <a:solidFill>
                  <a:srgbClr val="00B0F0"/>
                </a:solidFill>
              </a:rPr>
              <a:t> 1:</a:t>
            </a:r>
            <a:r>
              <a:rPr lang="tr-TR" altLang="en-US" sz="3200" b="1">
                <a:solidFill>
                  <a:srgbClr val="00B0F0"/>
                </a:solidFill>
              </a:rPr>
              <a:t> </a:t>
            </a:r>
            <a:r>
              <a:rPr lang="en-US" altLang="en-US" sz="3200" b="1">
                <a:solidFill>
                  <a:srgbClr val="00B0F0"/>
                </a:solidFill>
              </a:rPr>
              <a:t>Priorities &amp; Workplan</a:t>
            </a:r>
            <a:endParaRPr lang="en-US" sz="3200"/>
          </a:p>
        </p:txBody>
      </p:sp>
      <p:pic>
        <p:nvPicPr>
          <p:cNvPr id="4" name="Picture 3">
            <a:extLst>
              <a:ext uri="{FF2B5EF4-FFF2-40B4-BE49-F238E27FC236}">
                <a16:creationId xmlns:a16="http://schemas.microsoft.com/office/drawing/2014/main" id="{630191F6-792F-49B2-9E5A-360943EA67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422" y="6322955"/>
            <a:ext cx="534003" cy="341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070FA443-FBE2-4642-858A-BBB5E1CBD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8865" y="6356350"/>
            <a:ext cx="1063400" cy="27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a:extLst>
              <a:ext uri="{FF2B5EF4-FFF2-40B4-BE49-F238E27FC236}">
                <a16:creationId xmlns:a16="http://schemas.microsoft.com/office/drawing/2014/main" id="{84185F1F-8D44-404C-A4FC-0F0F9AAA6315}"/>
              </a:ext>
            </a:extLst>
          </p:cNvPr>
          <p:cNvSpPr>
            <a:spLocks noGrp="1"/>
          </p:cNvSpPr>
          <p:nvPr>
            <p:ph idx="1"/>
          </p:nvPr>
        </p:nvSpPr>
        <p:spPr>
          <a:xfrm>
            <a:off x="542909" y="878352"/>
            <a:ext cx="9174527" cy="465512"/>
          </a:xfrm>
        </p:spPr>
        <p:txBody>
          <a:bodyPr vert="horz" lIns="91440" tIns="45720" rIns="91440" bIns="45720" rtlCol="0" anchor="t">
            <a:normAutofit/>
          </a:bodyPr>
          <a:lstStyle/>
          <a:p>
            <a:pPr marL="0" indent="0">
              <a:buNone/>
            </a:pPr>
            <a:r>
              <a:rPr lang="en-US" sz="2000" b="1"/>
              <a:t>O</a:t>
            </a:r>
            <a:r>
              <a:rPr lang="en-US" sz="2000" b="1">
                <a:ea typeface="+mn-lt"/>
                <a:cs typeface="+mn-lt"/>
              </a:rPr>
              <a:t>utput 1.1 Key </a:t>
            </a:r>
            <a:r>
              <a:rPr lang="en-US" sz="2000" b="1"/>
              <a:t>Priorities</a:t>
            </a:r>
            <a:r>
              <a:rPr lang="en-US" sz="2000" b="1">
                <a:ea typeface="+mn-lt"/>
                <a:cs typeface="+mn-lt"/>
              </a:rPr>
              <a:t>                            Workplan Focus</a:t>
            </a:r>
          </a:p>
        </p:txBody>
      </p:sp>
      <p:sp>
        <p:nvSpPr>
          <p:cNvPr id="3" name="TextBox 2">
            <a:extLst>
              <a:ext uri="{FF2B5EF4-FFF2-40B4-BE49-F238E27FC236}">
                <a16:creationId xmlns:a16="http://schemas.microsoft.com/office/drawing/2014/main" id="{952AAE6D-8D0E-4043-B6EE-7D7BDBB33524}"/>
              </a:ext>
            </a:extLst>
          </p:cNvPr>
          <p:cNvSpPr txBox="1"/>
          <p:nvPr/>
        </p:nvSpPr>
        <p:spPr>
          <a:xfrm>
            <a:off x="707423" y="1343864"/>
            <a:ext cx="2511175" cy="1200329"/>
          </a:xfrm>
          <a:prstGeom prst="rect">
            <a:avLst/>
          </a:prstGeom>
          <a:solidFill>
            <a:schemeClr val="bg1">
              <a:lumMod val="95000"/>
            </a:schemeClr>
          </a:solidFill>
          <a:effectLst>
            <a:outerShdw blurRad="50800" dist="38100" dir="8100000" algn="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ea typeface="+mn-lt"/>
                <a:cs typeface="+mn-lt"/>
              </a:rPr>
              <a:t>Integrated national strategy on Early Childhood Development (ECD)  </a:t>
            </a:r>
            <a:endParaRPr lang="en-US"/>
          </a:p>
        </p:txBody>
      </p:sp>
      <p:sp>
        <p:nvSpPr>
          <p:cNvPr id="7" name="TextBox 6">
            <a:extLst>
              <a:ext uri="{FF2B5EF4-FFF2-40B4-BE49-F238E27FC236}">
                <a16:creationId xmlns:a16="http://schemas.microsoft.com/office/drawing/2014/main" id="{FFFC86F5-C782-4F6D-9929-BA38107ECA3D}"/>
              </a:ext>
            </a:extLst>
          </p:cNvPr>
          <p:cNvSpPr txBox="1"/>
          <p:nvPr/>
        </p:nvSpPr>
        <p:spPr>
          <a:xfrm>
            <a:off x="707421" y="3476077"/>
            <a:ext cx="2511175" cy="1754326"/>
          </a:xfrm>
          <a:prstGeom prst="rect">
            <a:avLst/>
          </a:prstGeom>
          <a:solidFill>
            <a:schemeClr val="bg1">
              <a:lumMod val="95000"/>
            </a:schemeClr>
          </a:solidFill>
          <a:effectLst>
            <a:outerShdw blurRad="50800" dist="38100" dir="8100000" algn="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lIns="91440" tIns="45720" rIns="91440" bIns="45720" rtlCol="0" anchor="t">
            <a:spAutoFit/>
          </a:bodyPr>
          <a:lstStyle/>
          <a:p>
            <a:r>
              <a:rPr lang="en-US">
                <a:ea typeface="+mn-lt"/>
                <a:cs typeface="+mn-lt"/>
              </a:rPr>
              <a:t>Supporting the health system to sustain high immunization coverage and increase capacity of parents and caregivers</a:t>
            </a:r>
            <a:endParaRPr lang="en-US"/>
          </a:p>
        </p:txBody>
      </p:sp>
      <p:sp>
        <p:nvSpPr>
          <p:cNvPr id="10" name="Callout: Line with Accent Bar 9">
            <a:extLst>
              <a:ext uri="{FF2B5EF4-FFF2-40B4-BE49-F238E27FC236}">
                <a16:creationId xmlns:a16="http://schemas.microsoft.com/office/drawing/2014/main" id="{4FB259CB-BF68-4046-B560-EDAECE916248}"/>
              </a:ext>
            </a:extLst>
          </p:cNvPr>
          <p:cNvSpPr/>
          <p:nvPr/>
        </p:nvSpPr>
        <p:spPr>
          <a:xfrm>
            <a:off x="4114358" y="1343864"/>
            <a:ext cx="7850333" cy="1200329"/>
          </a:xfrm>
          <a:prstGeom prst="accentCallout1">
            <a:avLst>
              <a:gd name="adj1" fmla="val 17195"/>
              <a:gd name="adj2" fmla="val -2162"/>
              <a:gd name="adj3" fmla="val 36636"/>
              <a:gd name="adj4" fmla="val -995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endParaRPr lang="tr-TR" b="1">
              <a:solidFill>
                <a:schemeClr val="tx1"/>
              </a:solidFill>
            </a:endParaRPr>
          </a:p>
        </p:txBody>
      </p:sp>
      <p:sp>
        <p:nvSpPr>
          <p:cNvPr id="11" name="TextBox 10">
            <a:extLst>
              <a:ext uri="{FF2B5EF4-FFF2-40B4-BE49-F238E27FC236}">
                <a16:creationId xmlns:a16="http://schemas.microsoft.com/office/drawing/2014/main" id="{C17508A6-8877-492D-99C0-53A76FE3630C}"/>
              </a:ext>
            </a:extLst>
          </p:cNvPr>
          <p:cNvSpPr txBox="1"/>
          <p:nvPr/>
        </p:nvSpPr>
        <p:spPr>
          <a:xfrm>
            <a:off x="4114358" y="1343864"/>
            <a:ext cx="7370219" cy="1277273"/>
          </a:xfrm>
          <a:prstGeom prst="rect">
            <a:avLst/>
          </a:prstGeom>
          <a:noFill/>
        </p:spPr>
        <p:txBody>
          <a:bodyPr wrap="square" lIns="91440" tIns="45720" rIns="91440" bIns="45720" rtlCol="0" anchor="t">
            <a:spAutoFit/>
          </a:bodyPr>
          <a:lstStyle/>
          <a:p>
            <a:pPr marL="342900" indent="-342900">
              <a:spcAft>
                <a:spcPts val="600"/>
              </a:spcAft>
              <a:buFont typeface="+mj-lt"/>
              <a:buAutoNum type="arabicPeriod"/>
            </a:pPr>
            <a:r>
              <a:rPr lang="tr-TR">
                <a:ea typeface="+mn-lt"/>
                <a:cs typeface="+mn-lt"/>
              </a:rPr>
              <a:t>Support drafting of a national ECD st</a:t>
            </a:r>
            <a:r>
              <a:rPr lang="en-US">
                <a:ea typeface="+mn-lt"/>
                <a:cs typeface="+mn-lt"/>
              </a:rPr>
              <a:t>r</a:t>
            </a:r>
            <a:r>
              <a:rPr lang="tr-TR">
                <a:ea typeface="+mn-lt"/>
                <a:cs typeface="+mn-lt"/>
              </a:rPr>
              <a:t>ategy document  (</a:t>
            </a:r>
            <a:r>
              <a:rPr lang="tr-TR" b="1">
                <a:ea typeface="+mn-lt"/>
                <a:cs typeface="+mn-lt"/>
              </a:rPr>
              <a:t>PSB</a:t>
            </a:r>
            <a:r>
              <a:rPr lang="tr-TR">
                <a:ea typeface="+mn-lt"/>
                <a:cs typeface="+mn-lt"/>
              </a:rPr>
              <a:t>)</a:t>
            </a:r>
            <a:endParaRPr lang="en-US">
              <a:ea typeface="+mn-lt"/>
              <a:cs typeface="+mn-lt"/>
            </a:endParaRPr>
          </a:p>
          <a:p>
            <a:pPr marL="342900" indent="-342900">
              <a:spcAft>
                <a:spcPts val="600"/>
              </a:spcAft>
              <a:buFont typeface="+mj-lt"/>
              <a:buAutoNum type="arabicPeriod"/>
            </a:pPr>
            <a:r>
              <a:rPr lang="tr-TR">
                <a:ea typeface="+mn-lt"/>
                <a:cs typeface="+mn-lt"/>
              </a:rPr>
              <a:t>Strengthening inter-sectoral cooperation and coordination at </a:t>
            </a:r>
            <a:r>
              <a:rPr lang="tr-TR" err="1">
                <a:ea typeface="+mn-lt"/>
                <a:cs typeface="+mn-lt"/>
              </a:rPr>
              <a:t>all</a:t>
            </a:r>
            <a:r>
              <a:rPr lang="tr-TR">
                <a:ea typeface="+mn-lt"/>
                <a:cs typeface="+mn-lt"/>
              </a:rPr>
              <a:t> </a:t>
            </a:r>
            <a:r>
              <a:rPr lang="tr-TR" err="1">
                <a:ea typeface="+mn-lt"/>
                <a:cs typeface="+mn-lt"/>
              </a:rPr>
              <a:t>levels</a:t>
            </a:r>
            <a:r>
              <a:rPr lang="tr-TR">
                <a:ea typeface="+mn-lt"/>
                <a:cs typeface="+mn-lt"/>
              </a:rPr>
              <a:t> </a:t>
            </a:r>
            <a:r>
              <a:rPr lang="tr-TR" err="1">
                <a:ea typeface="+mn-lt"/>
                <a:cs typeface="+mn-lt"/>
              </a:rPr>
              <a:t>to</a:t>
            </a:r>
            <a:r>
              <a:rPr lang="tr-TR">
                <a:ea typeface="+mn-lt"/>
                <a:cs typeface="+mn-lt"/>
              </a:rPr>
              <a:t> </a:t>
            </a:r>
            <a:r>
              <a:rPr lang="tr-TR" err="1">
                <a:ea typeface="+mn-lt"/>
                <a:cs typeface="+mn-lt"/>
              </a:rPr>
              <a:t>support</a:t>
            </a:r>
            <a:r>
              <a:rPr lang="tr-TR">
                <a:ea typeface="+mn-lt"/>
                <a:cs typeface="+mn-lt"/>
              </a:rPr>
              <a:t> </a:t>
            </a:r>
            <a:r>
              <a:rPr lang="tr-TR" err="1">
                <a:ea typeface="+mn-lt"/>
                <a:cs typeface="+mn-lt"/>
              </a:rPr>
              <a:t>early</a:t>
            </a:r>
            <a:r>
              <a:rPr lang="tr-TR">
                <a:ea typeface="+mn-lt"/>
                <a:cs typeface="+mn-lt"/>
              </a:rPr>
              <a:t> </a:t>
            </a:r>
            <a:r>
              <a:rPr lang="tr-TR" err="1">
                <a:ea typeface="+mn-lt"/>
                <a:cs typeface="+mn-lt"/>
              </a:rPr>
              <a:t>detection</a:t>
            </a:r>
            <a:r>
              <a:rPr lang="tr-TR">
                <a:ea typeface="+mn-lt"/>
                <a:cs typeface="+mn-lt"/>
              </a:rPr>
              <a:t> </a:t>
            </a:r>
            <a:r>
              <a:rPr lang="tr-TR" err="1">
                <a:ea typeface="+mn-lt"/>
                <a:cs typeface="+mn-lt"/>
              </a:rPr>
              <a:t>and</a:t>
            </a:r>
            <a:r>
              <a:rPr lang="tr-TR">
                <a:ea typeface="+mn-lt"/>
                <a:cs typeface="+mn-lt"/>
              </a:rPr>
              <a:t> </a:t>
            </a:r>
            <a:r>
              <a:rPr lang="tr-TR" err="1">
                <a:ea typeface="+mn-lt"/>
                <a:cs typeface="+mn-lt"/>
              </a:rPr>
              <a:t>intervention</a:t>
            </a:r>
            <a:r>
              <a:rPr lang="tr-TR">
                <a:ea typeface="+mn-lt"/>
                <a:cs typeface="+mn-lt"/>
              </a:rPr>
              <a:t> </a:t>
            </a:r>
            <a:r>
              <a:rPr lang="tr-TR" err="1">
                <a:ea typeface="+mn-lt"/>
                <a:cs typeface="+mn-lt"/>
              </a:rPr>
              <a:t>programmes</a:t>
            </a:r>
            <a:r>
              <a:rPr lang="tr-TR">
                <a:ea typeface="+mn-lt"/>
                <a:cs typeface="+mn-lt"/>
              </a:rPr>
              <a:t> </a:t>
            </a:r>
            <a:r>
              <a:rPr lang="tr-TR" err="1">
                <a:ea typeface="+mn-lt"/>
                <a:cs typeface="+mn-lt"/>
              </a:rPr>
              <a:t>for</a:t>
            </a:r>
            <a:r>
              <a:rPr lang="tr-TR">
                <a:ea typeface="+mn-lt"/>
                <a:cs typeface="+mn-lt"/>
              </a:rPr>
              <a:t> </a:t>
            </a:r>
            <a:r>
              <a:rPr lang="tr-TR" err="1">
                <a:ea typeface="+mn-lt"/>
                <a:cs typeface="+mn-lt"/>
              </a:rPr>
              <a:t>developmental</a:t>
            </a:r>
            <a:r>
              <a:rPr lang="tr-TR">
                <a:ea typeface="+mn-lt"/>
                <a:cs typeface="+mn-lt"/>
              </a:rPr>
              <a:t> </a:t>
            </a:r>
            <a:r>
              <a:rPr lang="tr-TR" err="1">
                <a:ea typeface="+mn-lt"/>
                <a:cs typeface="+mn-lt"/>
              </a:rPr>
              <a:t>delay</a:t>
            </a:r>
            <a:r>
              <a:rPr lang="tr-TR">
                <a:ea typeface="+mn-lt"/>
                <a:cs typeface="+mn-lt"/>
              </a:rPr>
              <a:t> (</a:t>
            </a:r>
            <a:r>
              <a:rPr lang="tr-TR" b="1" err="1">
                <a:ea typeface="+mn-lt"/>
                <a:cs typeface="+mn-lt"/>
              </a:rPr>
              <a:t>MoH</a:t>
            </a:r>
            <a:r>
              <a:rPr lang="tr-TR">
                <a:ea typeface="+mn-lt"/>
                <a:cs typeface="+mn-lt"/>
              </a:rPr>
              <a:t>)</a:t>
            </a:r>
            <a:endParaRPr lang="en-US">
              <a:ea typeface="+mn-lt"/>
              <a:cs typeface="+mn-lt"/>
            </a:endParaRPr>
          </a:p>
        </p:txBody>
      </p:sp>
      <p:sp>
        <p:nvSpPr>
          <p:cNvPr id="12" name="TextBox 11">
            <a:extLst>
              <a:ext uri="{FF2B5EF4-FFF2-40B4-BE49-F238E27FC236}">
                <a16:creationId xmlns:a16="http://schemas.microsoft.com/office/drawing/2014/main" id="{6D05A9F6-D2F7-41E4-BB18-D12588B365C3}"/>
              </a:ext>
            </a:extLst>
          </p:cNvPr>
          <p:cNvSpPr txBox="1"/>
          <p:nvPr/>
        </p:nvSpPr>
        <p:spPr>
          <a:xfrm>
            <a:off x="4033676" y="3356119"/>
            <a:ext cx="4536888" cy="1831271"/>
          </a:xfrm>
          <a:prstGeom prst="rect">
            <a:avLst/>
          </a:prstGeom>
          <a:noFill/>
        </p:spPr>
        <p:txBody>
          <a:bodyPr wrap="square" lIns="91440" tIns="45720" rIns="91440" bIns="45720" rtlCol="0" anchor="t">
            <a:spAutoFit/>
          </a:bodyPr>
          <a:lstStyle/>
          <a:p>
            <a:pPr marL="342900" indent="-342900">
              <a:spcAft>
                <a:spcPts val="600"/>
              </a:spcAft>
              <a:buFont typeface="+mj-lt"/>
              <a:buAutoNum type="arabicPeriod"/>
            </a:pPr>
            <a:r>
              <a:rPr lang="tr-TR">
                <a:ea typeface="+mn-lt"/>
                <a:cs typeface="+mn-lt"/>
              </a:rPr>
              <a:t>Strengthening immunization coverage </a:t>
            </a:r>
            <a:r>
              <a:rPr lang="en-US">
                <a:ea typeface="+mn-lt"/>
                <a:cs typeface="+mn-lt"/>
              </a:rPr>
              <a:t>by health system </a:t>
            </a:r>
            <a:r>
              <a:rPr lang="tr-TR">
                <a:ea typeface="+mn-lt"/>
                <a:cs typeface="+mn-lt"/>
              </a:rPr>
              <a:t>in areas with high presence of refugee children (including COVID 19 vaccination)</a:t>
            </a:r>
            <a:r>
              <a:rPr lang="en-US">
                <a:ea typeface="+mn-lt"/>
                <a:cs typeface="+mn-lt"/>
              </a:rPr>
              <a:t> </a:t>
            </a:r>
            <a:r>
              <a:rPr lang="tr-TR" b="1">
                <a:ea typeface="+mn-lt"/>
                <a:cs typeface="+mn-lt"/>
              </a:rPr>
              <a:t>(MoH)</a:t>
            </a:r>
          </a:p>
          <a:p>
            <a:pPr marL="342900" indent="-342900">
              <a:spcAft>
                <a:spcPts val="600"/>
              </a:spcAft>
              <a:buAutoNum type="arabicPeriod"/>
            </a:pPr>
            <a:r>
              <a:rPr lang="tr-TR">
                <a:ea typeface="+mn-lt"/>
                <a:cs typeface="+mn-lt"/>
              </a:rPr>
              <a:t>Enhancing Family </a:t>
            </a:r>
            <a:r>
              <a:rPr lang="tr-TR" err="1">
                <a:ea typeface="+mn-lt"/>
                <a:cs typeface="+mn-lt"/>
              </a:rPr>
              <a:t>Strengthening</a:t>
            </a:r>
            <a:r>
              <a:rPr lang="tr-TR">
                <a:ea typeface="+mn-lt"/>
                <a:cs typeface="+mn-lt"/>
              </a:rPr>
              <a:t> </a:t>
            </a:r>
            <a:r>
              <a:rPr lang="tr-TR" err="1">
                <a:ea typeface="+mn-lt"/>
                <a:cs typeface="+mn-lt"/>
              </a:rPr>
              <a:t>Support</a:t>
            </a:r>
            <a:r>
              <a:rPr lang="tr-TR">
                <a:ea typeface="+mn-lt"/>
                <a:cs typeface="+mn-lt"/>
              </a:rPr>
              <a:t> Services </a:t>
            </a:r>
            <a:r>
              <a:rPr lang="tr-TR" b="1">
                <a:ea typeface="+mn-lt"/>
                <a:cs typeface="+mn-lt"/>
              </a:rPr>
              <a:t>(MoFSS)</a:t>
            </a:r>
            <a:endParaRPr lang="tr-TR">
              <a:solidFill>
                <a:srgbClr val="000000"/>
              </a:solidFill>
              <a:ea typeface="+mn-lt"/>
              <a:cs typeface="+mn-lt"/>
            </a:endParaRPr>
          </a:p>
        </p:txBody>
      </p:sp>
      <p:sp>
        <p:nvSpPr>
          <p:cNvPr id="13" name="Callout: Line with Accent Bar 12">
            <a:extLst>
              <a:ext uri="{FF2B5EF4-FFF2-40B4-BE49-F238E27FC236}">
                <a16:creationId xmlns:a16="http://schemas.microsoft.com/office/drawing/2014/main" id="{5F5D9F1F-2ADD-4B02-B541-912F97CFE818}"/>
              </a:ext>
            </a:extLst>
          </p:cNvPr>
          <p:cNvSpPr/>
          <p:nvPr/>
        </p:nvSpPr>
        <p:spPr>
          <a:xfrm>
            <a:off x="4114357" y="3476077"/>
            <a:ext cx="7850333" cy="1742743"/>
          </a:xfrm>
          <a:prstGeom prst="accentCallout1">
            <a:avLst>
              <a:gd name="adj1" fmla="val 17195"/>
              <a:gd name="adj2" fmla="val -2162"/>
              <a:gd name="adj3" fmla="val 36636"/>
              <a:gd name="adj4" fmla="val -995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endParaRPr lang="tr-TR" b="1">
              <a:solidFill>
                <a:schemeClr val="tx1"/>
              </a:solidFill>
            </a:endParaRPr>
          </a:p>
        </p:txBody>
      </p:sp>
      <p:pic>
        <p:nvPicPr>
          <p:cNvPr id="6" name="Picture 8" descr="A picture containing text, person, indoor, older&#10;&#10;Description automatically generated">
            <a:extLst>
              <a:ext uri="{FF2B5EF4-FFF2-40B4-BE49-F238E27FC236}">
                <a16:creationId xmlns:a16="http://schemas.microsoft.com/office/drawing/2014/main" id="{C45F29E4-E8E4-463A-A58B-83BC3C0D844D}"/>
              </a:ext>
            </a:extLst>
          </p:cNvPr>
          <p:cNvPicPr>
            <a:picLocks noChangeAspect="1"/>
          </p:cNvPicPr>
          <p:nvPr/>
        </p:nvPicPr>
        <p:blipFill>
          <a:blip r:embed="rId5"/>
          <a:stretch>
            <a:fillRect/>
          </a:stretch>
        </p:blipFill>
        <p:spPr>
          <a:xfrm>
            <a:off x="8651245" y="2856842"/>
            <a:ext cx="3540755" cy="2361978"/>
          </a:xfrm>
          <a:prstGeom prst="rect">
            <a:avLst/>
          </a:prstGeom>
        </p:spPr>
      </p:pic>
    </p:spTree>
    <p:extLst>
      <p:ext uri="{BB962C8B-B14F-4D97-AF65-F5344CB8AC3E}">
        <p14:creationId xmlns:p14="http://schemas.microsoft.com/office/powerpoint/2010/main" val="2031012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77B43-7FA9-41D6-86D1-3619F800083B}"/>
              </a:ext>
            </a:extLst>
          </p:cNvPr>
          <p:cNvSpPr>
            <a:spLocks noGrp="1"/>
          </p:cNvSpPr>
          <p:nvPr>
            <p:ph type="title"/>
          </p:nvPr>
        </p:nvSpPr>
        <p:spPr>
          <a:xfrm>
            <a:off x="440422" y="0"/>
            <a:ext cx="10515600" cy="929419"/>
          </a:xfrm>
        </p:spPr>
        <p:txBody>
          <a:bodyPr>
            <a:normAutofit/>
          </a:bodyPr>
          <a:lstStyle/>
          <a:p>
            <a:r>
              <a:rPr lang="tr-TR" sz="3200" b="1" err="1">
                <a:solidFill>
                  <a:srgbClr val="00B0F0"/>
                </a:solidFill>
                <a:ea typeface="+mj-lt"/>
                <a:cs typeface="+mj-lt"/>
              </a:rPr>
              <a:t>Outcome</a:t>
            </a:r>
            <a:r>
              <a:rPr lang="en-US" sz="3200" b="1">
                <a:solidFill>
                  <a:srgbClr val="00B0F0"/>
                </a:solidFill>
                <a:ea typeface="+mj-lt"/>
                <a:cs typeface="+mj-lt"/>
              </a:rPr>
              <a:t> 1:</a:t>
            </a:r>
            <a:r>
              <a:rPr lang="tr-TR" sz="3200" b="1">
                <a:solidFill>
                  <a:srgbClr val="00B0F0"/>
                </a:solidFill>
                <a:ea typeface="+mj-lt"/>
                <a:cs typeface="+mj-lt"/>
              </a:rPr>
              <a:t> </a:t>
            </a:r>
            <a:r>
              <a:rPr lang="en-US" sz="3200" b="1">
                <a:solidFill>
                  <a:srgbClr val="00B0F0"/>
                </a:solidFill>
                <a:ea typeface="+mj-lt"/>
                <a:cs typeface="+mj-lt"/>
              </a:rPr>
              <a:t>Priorities &amp; Workplan</a:t>
            </a:r>
            <a:endParaRPr lang="en-US">
              <a:ea typeface="+mj-lt"/>
              <a:cs typeface="+mj-lt"/>
            </a:endParaRPr>
          </a:p>
        </p:txBody>
      </p:sp>
      <p:pic>
        <p:nvPicPr>
          <p:cNvPr id="4" name="Picture 3">
            <a:extLst>
              <a:ext uri="{FF2B5EF4-FFF2-40B4-BE49-F238E27FC236}">
                <a16:creationId xmlns:a16="http://schemas.microsoft.com/office/drawing/2014/main" id="{630191F6-792F-49B2-9E5A-360943EA67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422" y="6322955"/>
            <a:ext cx="534003" cy="341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070FA443-FBE2-4642-858A-BBB5E1CBD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8865" y="6356350"/>
            <a:ext cx="1063400" cy="27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52AAE6D-8D0E-4043-B6EE-7D7BDBB33524}"/>
              </a:ext>
            </a:extLst>
          </p:cNvPr>
          <p:cNvSpPr txBox="1"/>
          <p:nvPr/>
        </p:nvSpPr>
        <p:spPr>
          <a:xfrm>
            <a:off x="707423" y="1343864"/>
            <a:ext cx="2511175" cy="1200329"/>
          </a:xfrm>
          <a:prstGeom prst="rect">
            <a:avLst/>
          </a:prstGeom>
          <a:solidFill>
            <a:schemeClr val="bg1">
              <a:lumMod val="95000"/>
            </a:schemeClr>
          </a:solidFill>
          <a:effectLst>
            <a:outerShdw blurRad="50800" dist="38100" dir="8100000" algn="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lIns="91440" tIns="45720" rIns="91440" bIns="45720" rtlCol="0" anchor="t">
            <a:spAutoFit/>
          </a:bodyPr>
          <a:lstStyle/>
          <a:p>
            <a:r>
              <a:rPr lang="en-US">
                <a:ea typeface="+mn-lt"/>
                <a:cs typeface="+mn-lt"/>
              </a:rPr>
              <a:t>Access to quality </a:t>
            </a:r>
            <a:r>
              <a:rPr lang="en-US"/>
              <a:t>early childhood </a:t>
            </a:r>
            <a:r>
              <a:rPr lang="en-US">
                <a:ea typeface="+mn-lt"/>
                <a:cs typeface="+mn-lt"/>
              </a:rPr>
              <a:t>learning</a:t>
            </a:r>
          </a:p>
          <a:p>
            <a:endParaRPr lang="en-US">
              <a:ea typeface="+mn-lt"/>
              <a:cs typeface="+mn-lt"/>
            </a:endParaRPr>
          </a:p>
          <a:p>
            <a:endParaRPr lang="en-US"/>
          </a:p>
        </p:txBody>
      </p:sp>
      <p:sp>
        <p:nvSpPr>
          <p:cNvPr id="7" name="TextBox 6">
            <a:extLst>
              <a:ext uri="{FF2B5EF4-FFF2-40B4-BE49-F238E27FC236}">
                <a16:creationId xmlns:a16="http://schemas.microsoft.com/office/drawing/2014/main" id="{FFFC86F5-C782-4F6D-9929-BA38107ECA3D}"/>
              </a:ext>
            </a:extLst>
          </p:cNvPr>
          <p:cNvSpPr txBox="1"/>
          <p:nvPr/>
        </p:nvSpPr>
        <p:spPr>
          <a:xfrm>
            <a:off x="707421" y="3148013"/>
            <a:ext cx="2511175" cy="1200329"/>
          </a:xfrm>
          <a:prstGeom prst="rect">
            <a:avLst/>
          </a:prstGeom>
          <a:solidFill>
            <a:schemeClr val="bg1">
              <a:lumMod val="95000"/>
            </a:schemeClr>
          </a:solidFill>
          <a:effectLst>
            <a:outerShdw blurRad="50800" dist="38100" dir="8100000" algn="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t>Public financing for Early Childhood Education</a:t>
            </a:r>
          </a:p>
          <a:p>
            <a:endParaRPr lang="en-US"/>
          </a:p>
          <a:p>
            <a:endParaRPr lang="en-US"/>
          </a:p>
        </p:txBody>
      </p:sp>
      <p:sp>
        <p:nvSpPr>
          <p:cNvPr id="10" name="Callout: Line with Accent Bar 9">
            <a:extLst>
              <a:ext uri="{FF2B5EF4-FFF2-40B4-BE49-F238E27FC236}">
                <a16:creationId xmlns:a16="http://schemas.microsoft.com/office/drawing/2014/main" id="{E8B0F19B-CC27-4931-9416-0A77BD5BF408}"/>
              </a:ext>
            </a:extLst>
          </p:cNvPr>
          <p:cNvSpPr/>
          <p:nvPr/>
        </p:nvSpPr>
        <p:spPr>
          <a:xfrm>
            <a:off x="4114358" y="1343864"/>
            <a:ext cx="7850333" cy="1200329"/>
          </a:xfrm>
          <a:prstGeom prst="accentCallout1">
            <a:avLst>
              <a:gd name="adj1" fmla="val 17195"/>
              <a:gd name="adj2" fmla="val -2162"/>
              <a:gd name="adj3" fmla="val 36636"/>
              <a:gd name="adj4" fmla="val -995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endParaRPr lang="tr-TR" b="1">
              <a:solidFill>
                <a:schemeClr val="tx1"/>
              </a:solidFill>
            </a:endParaRPr>
          </a:p>
        </p:txBody>
      </p:sp>
      <p:sp>
        <p:nvSpPr>
          <p:cNvPr id="11" name="TextBox 10">
            <a:extLst>
              <a:ext uri="{FF2B5EF4-FFF2-40B4-BE49-F238E27FC236}">
                <a16:creationId xmlns:a16="http://schemas.microsoft.com/office/drawing/2014/main" id="{CC6272A4-D9C7-4811-9EC7-81C5817D3725}"/>
              </a:ext>
            </a:extLst>
          </p:cNvPr>
          <p:cNvSpPr txBox="1"/>
          <p:nvPr/>
        </p:nvSpPr>
        <p:spPr>
          <a:xfrm>
            <a:off x="4114358" y="1279626"/>
            <a:ext cx="7370219" cy="1631216"/>
          </a:xfrm>
          <a:prstGeom prst="rect">
            <a:avLst/>
          </a:prstGeom>
          <a:noFill/>
        </p:spPr>
        <p:txBody>
          <a:bodyPr wrap="square" lIns="91440" tIns="45720" rIns="91440" bIns="45720" rtlCol="0" anchor="t">
            <a:spAutoFit/>
          </a:bodyPr>
          <a:lstStyle/>
          <a:p>
            <a:pPr marL="342900" indent="-342900">
              <a:spcAft>
                <a:spcPts val="600"/>
              </a:spcAft>
              <a:buFont typeface="+mj-lt"/>
              <a:buAutoNum type="arabicPeriod"/>
            </a:pPr>
            <a:r>
              <a:rPr lang="en-US">
                <a:ea typeface="+mn-lt"/>
                <a:cs typeface="+mn-lt"/>
              </a:rPr>
              <a:t>Expansion of flexible alternative ECE services and engagement with parents and families </a:t>
            </a:r>
            <a:r>
              <a:rPr lang="tr-TR" b="1">
                <a:ea typeface="+mn-lt"/>
                <a:cs typeface="+mn-lt"/>
              </a:rPr>
              <a:t>(</a:t>
            </a:r>
            <a:r>
              <a:rPr lang="en-US" b="1" err="1">
                <a:ea typeface="+mn-lt"/>
                <a:cs typeface="+mn-lt"/>
              </a:rPr>
              <a:t>MoNE</a:t>
            </a:r>
            <a:r>
              <a:rPr lang="en-US" b="1">
                <a:ea typeface="+mn-lt"/>
                <a:cs typeface="+mn-lt"/>
              </a:rPr>
              <a:t>)</a:t>
            </a:r>
          </a:p>
          <a:p>
            <a:pPr marL="342900" indent="-342900">
              <a:spcAft>
                <a:spcPts val="600"/>
              </a:spcAft>
              <a:buFont typeface="+mj-lt"/>
              <a:buAutoNum type="arabicPeriod"/>
            </a:pPr>
            <a:r>
              <a:rPr lang="en-US">
                <a:ea typeface="+mn-lt"/>
                <a:cs typeface="+mn-lt"/>
              </a:rPr>
              <a:t> Home- and community-based and mobile ECE services </a:t>
            </a:r>
            <a:r>
              <a:rPr lang="en-US" b="1"/>
              <a:t>(</a:t>
            </a:r>
            <a:r>
              <a:rPr lang="en-US" b="1" err="1"/>
              <a:t>Yuregir</a:t>
            </a:r>
            <a:r>
              <a:rPr lang="en-US" b="1"/>
              <a:t> </a:t>
            </a:r>
            <a:r>
              <a:rPr lang="en-US" b="1" err="1"/>
              <a:t>Muncipality</a:t>
            </a:r>
            <a:r>
              <a:rPr lang="en-US" b="1"/>
              <a:t>, DFT, Union of Municipalities)</a:t>
            </a:r>
            <a:endParaRPr lang="en-US" b="1">
              <a:cs typeface="Calibri"/>
            </a:endParaRPr>
          </a:p>
          <a:p>
            <a:pPr marL="342900" indent="-342900">
              <a:spcAft>
                <a:spcPts val="600"/>
              </a:spcAft>
              <a:buFont typeface="+mj-lt"/>
              <a:buAutoNum type="arabicPeriod"/>
            </a:pPr>
            <a:endParaRPr lang="en-US" b="1">
              <a:ea typeface="+mn-lt"/>
              <a:cs typeface="+mn-lt"/>
            </a:endParaRPr>
          </a:p>
        </p:txBody>
      </p:sp>
      <p:sp>
        <p:nvSpPr>
          <p:cNvPr id="12" name="Callout: Line with Accent Bar 11">
            <a:extLst>
              <a:ext uri="{FF2B5EF4-FFF2-40B4-BE49-F238E27FC236}">
                <a16:creationId xmlns:a16="http://schemas.microsoft.com/office/drawing/2014/main" id="{3337B9AB-83DE-47CC-9C07-60F0035F9DA5}"/>
              </a:ext>
            </a:extLst>
          </p:cNvPr>
          <p:cNvSpPr/>
          <p:nvPr/>
        </p:nvSpPr>
        <p:spPr>
          <a:xfrm>
            <a:off x="4114357" y="3229967"/>
            <a:ext cx="7850333" cy="1353344"/>
          </a:xfrm>
          <a:prstGeom prst="accentCallout1">
            <a:avLst>
              <a:gd name="adj1" fmla="val 17195"/>
              <a:gd name="adj2" fmla="val -2162"/>
              <a:gd name="adj3" fmla="val 36636"/>
              <a:gd name="adj4" fmla="val -995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endParaRPr lang="tr-TR" b="1">
              <a:solidFill>
                <a:schemeClr val="tx1"/>
              </a:solidFill>
            </a:endParaRPr>
          </a:p>
        </p:txBody>
      </p:sp>
      <p:sp>
        <p:nvSpPr>
          <p:cNvPr id="13" name="TextBox 12">
            <a:extLst>
              <a:ext uri="{FF2B5EF4-FFF2-40B4-BE49-F238E27FC236}">
                <a16:creationId xmlns:a16="http://schemas.microsoft.com/office/drawing/2014/main" id="{DB35D4ED-D065-4C73-926B-E0CB3164B170}"/>
              </a:ext>
            </a:extLst>
          </p:cNvPr>
          <p:cNvSpPr txBox="1"/>
          <p:nvPr/>
        </p:nvSpPr>
        <p:spPr>
          <a:xfrm>
            <a:off x="4114358" y="3105982"/>
            <a:ext cx="4239227" cy="1477328"/>
          </a:xfrm>
          <a:prstGeom prst="rect">
            <a:avLst/>
          </a:prstGeom>
          <a:noFill/>
        </p:spPr>
        <p:txBody>
          <a:bodyPr wrap="square" rtlCol="0">
            <a:spAutoFit/>
          </a:bodyPr>
          <a:lstStyle/>
          <a:p>
            <a:pPr marL="342900" indent="-342900">
              <a:spcAft>
                <a:spcPts val="600"/>
              </a:spcAft>
              <a:buFont typeface="+mj-lt"/>
              <a:buAutoNum type="arabicPeriod"/>
            </a:pPr>
            <a:r>
              <a:rPr lang="en-US"/>
              <a:t>Evidence generation (</a:t>
            </a:r>
            <a:r>
              <a:rPr lang="en-US" i="1"/>
              <a:t>Knowledge, Attitude and Practices (KAP) Study, ECE Investment Case Study, ECE Services Vulnerability Mapping)</a:t>
            </a:r>
            <a:r>
              <a:rPr lang="en-US"/>
              <a:t> to leverage and strengthen ECE policy </a:t>
            </a:r>
            <a:r>
              <a:rPr lang="en-US" b="1"/>
              <a:t>(</a:t>
            </a:r>
            <a:r>
              <a:rPr lang="en-US" b="1" err="1"/>
              <a:t>MoNE</a:t>
            </a:r>
            <a:r>
              <a:rPr lang="en-US" b="1"/>
              <a:t>)</a:t>
            </a:r>
            <a:endParaRPr lang="en-US" b="1">
              <a:ea typeface="+mn-lt"/>
              <a:cs typeface="+mn-lt"/>
            </a:endParaRPr>
          </a:p>
        </p:txBody>
      </p:sp>
      <p:sp>
        <p:nvSpPr>
          <p:cNvPr id="16" name="Content Placeholder 7">
            <a:extLst>
              <a:ext uri="{FF2B5EF4-FFF2-40B4-BE49-F238E27FC236}">
                <a16:creationId xmlns:a16="http://schemas.microsoft.com/office/drawing/2014/main" id="{099B9C94-831E-4AA3-84E7-295338B9A2A3}"/>
              </a:ext>
            </a:extLst>
          </p:cNvPr>
          <p:cNvSpPr txBox="1">
            <a:spLocks/>
          </p:cNvSpPr>
          <p:nvPr/>
        </p:nvSpPr>
        <p:spPr>
          <a:xfrm>
            <a:off x="542909" y="878352"/>
            <a:ext cx="9174527" cy="46551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a:t>O</a:t>
            </a:r>
            <a:r>
              <a:rPr lang="en-US" sz="2000" b="1">
                <a:ea typeface="+mn-lt"/>
                <a:cs typeface="+mn-lt"/>
              </a:rPr>
              <a:t>utput 1.2 Key </a:t>
            </a:r>
            <a:r>
              <a:rPr lang="en-US" sz="2000" b="1"/>
              <a:t>Priorities</a:t>
            </a:r>
            <a:r>
              <a:rPr lang="en-US" sz="2000" b="1">
                <a:ea typeface="+mn-lt"/>
                <a:cs typeface="+mn-lt"/>
              </a:rPr>
              <a:t>                            Workplan Focus</a:t>
            </a:r>
          </a:p>
        </p:txBody>
      </p:sp>
      <p:pic>
        <p:nvPicPr>
          <p:cNvPr id="6" name="Picture 7" descr="A picture containing person, child, child, indoor&#10;&#10;Description automatically generated">
            <a:extLst>
              <a:ext uri="{FF2B5EF4-FFF2-40B4-BE49-F238E27FC236}">
                <a16:creationId xmlns:a16="http://schemas.microsoft.com/office/drawing/2014/main" id="{CDD9023C-D3E6-4F38-BCB1-F1F6051E19A3}"/>
              </a:ext>
            </a:extLst>
          </p:cNvPr>
          <p:cNvPicPr>
            <a:picLocks noChangeAspect="1"/>
          </p:cNvPicPr>
          <p:nvPr/>
        </p:nvPicPr>
        <p:blipFill>
          <a:blip r:embed="rId5"/>
          <a:stretch>
            <a:fillRect/>
          </a:stretch>
        </p:blipFill>
        <p:spPr>
          <a:xfrm>
            <a:off x="8725546" y="2910842"/>
            <a:ext cx="3466454" cy="2315806"/>
          </a:xfrm>
          <a:prstGeom prst="rect">
            <a:avLst/>
          </a:prstGeom>
        </p:spPr>
      </p:pic>
    </p:spTree>
    <p:extLst>
      <p:ext uri="{BB962C8B-B14F-4D97-AF65-F5344CB8AC3E}">
        <p14:creationId xmlns:p14="http://schemas.microsoft.com/office/powerpoint/2010/main" val="2854261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77B43-7FA9-41D6-86D1-3619F800083B}"/>
              </a:ext>
            </a:extLst>
          </p:cNvPr>
          <p:cNvSpPr>
            <a:spLocks noGrp="1"/>
          </p:cNvSpPr>
          <p:nvPr>
            <p:ph type="title"/>
          </p:nvPr>
        </p:nvSpPr>
        <p:spPr>
          <a:xfrm>
            <a:off x="440422" y="0"/>
            <a:ext cx="10515600" cy="929419"/>
          </a:xfrm>
        </p:spPr>
        <p:txBody>
          <a:bodyPr>
            <a:normAutofit/>
          </a:bodyPr>
          <a:lstStyle/>
          <a:p>
            <a:r>
              <a:rPr lang="tr-TR" sz="3200" b="1" err="1">
                <a:solidFill>
                  <a:srgbClr val="00B0F0"/>
                </a:solidFill>
                <a:ea typeface="+mj-lt"/>
                <a:cs typeface="+mj-lt"/>
              </a:rPr>
              <a:t>Outcome</a:t>
            </a:r>
            <a:r>
              <a:rPr lang="en-US" sz="3200" b="1">
                <a:solidFill>
                  <a:srgbClr val="00B0F0"/>
                </a:solidFill>
                <a:ea typeface="+mj-lt"/>
                <a:cs typeface="+mj-lt"/>
              </a:rPr>
              <a:t> 1:</a:t>
            </a:r>
            <a:r>
              <a:rPr lang="tr-TR" sz="3200" b="1">
                <a:solidFill>
                  <a:srgbClr val="00B0F0"/>
                </a:solidFill>
                <a:ea typeface="+mj-lt"/>
                <a:cs typeface="+mj-lt"/>
              </a:rPr>
              <a:t> </a:t>
            </a:r>
            <a:r>
              <a:rPr lang="en-US" sz="3200" b="1">
                <a:solidFill>
                  <a:srgbClr val="00B0F0"/>
                </a:solidFill>
                <a:ea typeface="+mj-lt"/>
                <a:cs typeface="+mj-lt"/>
              </a:rPr>
              <a:t>Priorities &amp; Workplan</a:t>
            </a:r>
            <a:endParaRPr lang="en-US">
              <a:ea typeface="+mj-lt"/>
              <a:cs typeface="+mj-lt"/>
            </a:endParaRPr>
          </a:p>
        </p:txBody>
      </p:sp>
      <p:pic>
        <p:nvPicPr>
          <p:cNvPr id="4" name="Picture 3">
            <a:extLst>
              <a:ext uri="{FF2B5EF4-FFF2-40B4-BE49-F238E27FC236}">
                <a16:creationId xmlns:a16="http://schemas.microsoft.com/office/drawing/2014/main" id="{630191F6-792F-49B2-9E5A-360943EA67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422" y="6322955"/>
            <a:ext cx="534003" cy="341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070FA443-FBE2-4642-858A-BBB5E1CBD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8865" y="6356350"/>
            <a:ext cx="1063400" cy="27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52AAE6D-8D0E-4043-B6EE-7D7BDBB33524}"/>
              </a:ext>
            </a:extLst>
          </p:cNvPr>
          <p:cNvSpPr txBox="1"/>
          <p:nvPr/>
        </p:nvSpPr>
        <p:spPr>
          <a:xfrm>
            <a:off x="707423" y="1343864"/>
            <a:ext cx="2511175" cy="923330"/>
          </a:xfrm>
          <a:prstGeom prst="rect">
            <a:avLst/>
          </a:prstGeom>
          <a:solidFill>
            <a:schemeClr val="bg1">
              <a:lumMod val="95000"/>
            </a:schemeClr>
          </a:solidFill>
          <a:effectLst>
            <a:outerShdw blurRad="50800" dist="38100" dir="8100000" algn="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lIns="91440" tIns="45720" rIns="91440" bIns="45720" rtlCol="0" anchor="t">
            <a:spAutoFit/>
          </a:bodyPr>
          <a:lstStyle/>
          <a:p>
            <a:r>
              <a:rPr lang="en-US">
                <a:ea typeface="+mn-lt"/>
                <a:cs typeface="+mn-lt"/>
              </a:rPr>
              <a:t>Support education system in light of impact of COVID 19 </a:t>
            </a:r>
          </a:p>
        </p:txBody>
      </p:sp>
      <p:sp>
        <p:nvSpPr>
          <p:cNvPr id="9" name="TextBox 8">
            <a:extLst>
              <a:ext uri="{FF2B5EF4-FFF2-40B4-BE49-F238E27FC236}">
                <a16:creationId xmlns:a16="http://schemas.microsoft.com/office/drawing/2014/main" id="{41E40B0F-6D93-4463-9A3A-04A993458301}"/>
              </a:ext>
            </a:extLst>
          </p:cNvPr>
          <p:cNvSpPr txBox="1"/>
          <p:nvPr/>
        </p:nvSpPr>
        <p:spPr>
          <a:xfrm>
            <a:off x="707422" y="3437580"/>
            <a:ext cx="2511175" cy="1200329"/>
          </a:xfrm>
          <a:prstGeom prst="rect">
            <a:avLst/>
          </a:prstGeom>
          <a:solidFill>
            <a:schemeClr val="bg1">
              <a:lumMod val="95000"/>
            </a:schemeClr>
          </a:solidFill>
          <a:effectLst>
            <a:outerShdw blurRad="50800" dist="38100" dir="8100000" algn="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ea typeface="+mn-lt"/>
                <a:cs typeface="+mn-lt"/>
              </a:rPr>
              <a:t>Awareness on education opportunities for refugees</a:t>
            </a:r>
          </a:p>
          <a:p>
            <a:endParaRPr lang="en-US"/>
          </a:p>
        </p:txBody>
      </p:sp>
      <p:sp>
        <p:nvSpPr>
          <p:cNvPr id="11" name="Content Placeholder 7">
            <a:extLst>
              <a:ext uri="{FF2B5EF4-FFF2-40B4-BE49-F238E27FC236}">
                <a16:creationId xmlns:a16="http://schemas.microsoft.com/office/drawing/2014/main" id="{B8D3DCDD-9739-4BD1-A388-4CE5F4A95899}"/>
              </a:ext>
            </a:extLst>
          </p:cNvPr>
          <p:cNvSpPr txBox="1">
            <a:spLocks/>
          </p:cNvSpPr>
          <p:nvPr/>
        </p:nvSpPr>
        <p:spPr>
          <a:xfrm>
            <a:off x="542909" y="878352"/>
            <a:ext cx="9174527" cy="46551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a:t>O</a:t>
            </a:r>
            <a:r>
              <a:rPr lang="en-US" sz="2000" b="1">
                <a:ea typeface="+mn-lt"/>
                <a:cs typeface="+mn-lt"/>
              </a:rPr>
              <a:t>utput 1.3 Key </a:t>
            </a:r>
            <a:r>
              <a:rPr lang="en-US" sz="2000" b="1"/>
              <a:t>Priorities</a:t>
            </a:r>
            <a:r>
              <a:rPr lang="en-US" sz="2000" b="1">
                <a:ea typeface="+mn-lt"/>
                <a:cs typeface="+mn-lt"/>
              </a:rPr>
              <a:t>                            Workplan Focus</a:t>
            </a:r>
          </a:p>
        </p:txBody>
      </p:sp>
      <p:sp>
        <p:nvSpPr>
          <p:cNvPr id="12" name="Callout: Line with Accent Bar 11">
            <a:extLst>
              <a:ext uri="{FF2B5EF4-FFF2-40B4-BE49-F238E27FC236}">
                <a16:creationId xmlns:a16="http://schemas.microsoft.com/office/drawing/2014/main" id="{47F8366D-2566-413C-B704-C22445546399}"/>
              </a:ext>
            </a:extLst>
          </p:cNvPr>
          <p:cNvSpPr/>
          <p:nvPr/>
        </p:nvSpPr>
        <p:spPr>
          <a:xfrm>
            <a:off x="4114358" y="1343864"/>
            <a:ext cx="7850333" cy="1200329"/>
          </a:xfrm>
          <a:prstGeom prst="accentCallout1">
            <a:avLst>
              <a:gd name="adj1" fmla="val 17195"/>
              <a:gd name="adj2" fmla="val -2162"/>
              <a:gd name="adj3" fmla="val 36636"/>
              <a:gd name="adj4" fmla="val -995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endParaRPr lang="tr-TR" b="1">
              <a:solidFill>
                <a:schemeClr val="tx1"/>
              </a:solidFill>
            </a:endParaRPr>
          </a:p>
        </p:txBody>
      </p:sp>
      <p:sp>
        <p:nvSpPr>
          <p:cNvPr id="13" name="TextBox 12">
            <a:extLst>
              <a:ext uri="{FF2B5EF4-FFF2-40B4-BE49-F238E27FC236}">
                <a16:creationId xmlns:a16="http://schemas.microsoft.com/office/drawing/2014/main" id="{AC22A712-7B32-4FD5-BE0C-43B4CE207262}"/>
              </a:ext>
            </a:extLst>
          </p:cNvPr>
          <p:cNvSpPr txBox="1"/>
          <p:nvPr/>
        </p:nvSpPr>
        <p:spPr>
          <a:xfrm>
            <a:off x="4114358" y="1279626"/>
            <a:ext cx="7697907" cy="2539157"/>
          </a:xfrm>
          <a:prstGeom prst="rect">
            <a:avLst/>
          </a:prstGeom>
          <a:noFill/>
        </p:spPr>
        <p:txBody>
          <a:bodyPr wrap="square" lIns="91440" tIns="45720" rIns="91440" bIns="45720" rtlCol="0" anchor="t">
            <a:spAutoFit/>
          </a:bodyPr>
          <a:lstStyle/>
          <a:p>
            <a:pPr marL="342900" indent="-342900">
              <a:spcAft>
                <a:spcPts val="600"/>
              </a:spcAft>
              <a:buFont typeface="+mj-lt"/>
              <a:buAutoNum type="arabicPeriod"/>
            </a:pPr>
            <a:r>
              <a:rPr lang="en-US"/>
              <a:t>Strengthen education system, including learning support mechanisms, innovative learning opportunities and student assessment and monitoring </a:t>
            </a:r>
            <a:r>
              <a:rPr lang="en-US" b="1"/>
              <a:t>(</a:t>
            </a:r>
            <a:r>
              <a:rPr lang="en-US" b="1" err="1"/>
              <a:t>MoNE</a:t>
            </a:r>
            <a:r>
              <a:rPr lang="en-US" b="1"/>
              <a:t>)</a:t>
            </a:r>
            <a:r>
              <a:rPr lang="en-US"/>
              <a:t> </a:t>
            </a:r>
          </a:p>
          <a:p>
            <a:pPr marL="342900" indent="-342900">
              <a:spcAft>
                <a:spcPts val="600"/>
              </a:spcAft>
              <a:buAutoNum type="arabicPeriod"/>
            </a:pPr>
            <a:r>
              <a:rPr lang="tr-TR" err="1">
                <a:ea typeface="+mn-lt"/>
                <a:cs typeface="+mn-lt"/>
              </a:rPr>
              <a:t>Support</a:t>
            </a:r>
            <a:r>
              <a:rPr lang="tr-TR">
                <a:ea typeface="+mn-lt"/>
                <a:cs typeface="+mn-lt"/>
              </a:rPr>
              <a:t> </a:t>
            </a:r>
            <a:r>
              <a:rPr lang="tr-TR" err="1">
                <a:ea typeface="+mn-lt"/>
                <a:cs typeface="+mn-lt"/>
              </a:rPr>
              <a:t>teacher</a:t>
            </a:r>
            <a:r>
              <a:rPr lang="tr-TR">
                <a:ea typeface="+mn-lt"/>
                <a:cs typeface="+mn-lt"/>
              </a:rPr>
              <a:t> </a:t>
            </a:r>
            <a:r>
              <a:rPr lang="tr-TR" err="1">
                <a:ea typeface="+mn-lt"/>
                <a:cs typeface="+mn-lt"/>
              </a:rPr>
              <a:t>capacity</a:t>
            </a:r>
            <a:r>
              <a:rPr lang="tr-TR">
                <a:ea typeface="+mn-lt"/>
                <a:cs typeface="+mn-lt"/>
              </a:rPr>
              <a:t> </a:t>
            </a:r>
            <a:r>
              <a:rPr lang="tr-TR" err="1">
                <a:ea typeface="+mn-lt"/>
                <a:cs typeface="+mn-lt"/>
              </a:rPr>
              <a:t>development</a:t>
            </a:r>
            <a:r>
              <a:rPr lang="tr-TR">
                <a:ea typeface="+mn-lt"/>
                <a:cs typeface="+mn-lt"/>
              </a:rPr>
              <a:t> </a:t>
            </a:r>
            <a:r>
              <a:rPr lang="tr-TR" err="1">
                <a:ea typeface="+mn-lt"/>
                <a:cs typeface="+mn-lt"/>
              </a:rPr>
              <a:t>and</a:t>
            </a:r>
            <a:r>
              <a:rPr lang="tr-TR">
                <a:ea typeface="+mn-lt"/>
                <a:cs typeface="+mn-lt"/>
              </a:rPr>
              <a:t> </a:t>
            </a:r>
            <a:r>
              <a:rPr lang="tr-TR" err="1">
                <a:ea typeface="+mn-lt"/>
                <a:cs typeface="+mn-lt"/>
              </a:rPr>
              <a:t>digital</a:t>
            </a:r>
            <a:r>
              <a:rPr lang="tr-TR">
                <a:ea typeface="+mn-lt"/>
                <a:cs typeface="+mn-lt"/>
              </a:rPr>
              <a:t> </a:t>
            </a:r>
            <a:r>
              <a:rPr lang="tr-TR" err="1">
                <a:ea typeface="+mn-lt"/>
                <a:cs typeface="+mn-lt"/>
              </a:rPr>
              <a:t>teaching</a:t>
            </a:r>
            <a:r>
              <a:rPr lang="tr-TR">
                <a:ea typeface="+mn-lt"/>
                <a:cs typeface="+mn-lt"/>
              </a:rPr>
              <a:t> </a:t>
            </a:r>
            <a:r>
              <a:rPr lang="tr-TR" err="1">
                <a:ea typeface="+mn-lt"/>
                <a:cs typeface="+mn-lt"/>
              </a:rPr>
              <a:t>and</a:t>
            </a:r>
            <a:r>
              <a:rPr lang="tr-TR">
                <a:ea typeface="+mn-lt"/>
                <a:cs typeface="+mn-lt"/>
              </a:rPr>
              <a:t> </a:t>
            </a:r>
            <a:r>
              <a:rPr lang="tr-TR" err="1">
                <a:ea typeface="+mn-lt"/>
                <a:cs typeface="+mn-lt"/>
              </a:rPr>
              <a:t>learning</a:t>
            </a:r>
            <a:r>
              <a:rPr lang="tr-TR">
                <a:ea typeface="+mn-lt"/>
                <a:cs typeface="+mn-lt"/>
              </a:rPr>
              <a:t> </a:t>
            </a:r>
            <a:r>
              <a:rPr lang="tr-TR" err="1">
                <a:ea typeface="+mn-lt"/>
                <a:cs typeface="+mn-lt"/>
              </a:rPr>
              <a:t>opportunities</a:t>
            </a:r>
            <a:r>
              <a:rPr lang="tr-TR">
                <a:ea typeface="+mn-lt"/>
                <a:cs typeface="+mn-lt"/>
              </a:rPr>
              <a:t> in F2F </a:t>
            </a:r>
            <a:r>
              <a:rPr lang="tr-TR" err="1">
                <a:ea typeface="+mn-lt"/>
                <a:cs typeface="+mn-lt"/>
              </a:rPr>
              <a:t>and</a:t>
            </a:r>
            <a:r>
              <a:rPr lang="tr-TR">
                <a:ea typeface="+mn-lt"/>
                <a:cs typeface="+mn-lt"/>
              </a:rPr>
              <a:t> </a:t>
            </a:r>
            <a:r>
              <a:rPr lang="tr-TR" err="1">
                <a:ea typeface="+mn-lt"/>
                <a:cs typeface="+mn-lt"/>
              </a:rPr>
              <a:t>hybrid</a:t>
            </a:r>
            <a:r>
              <a:rPr lang="tr-TR">
                <a:ea typeface="+mn-lt"/>
                <a:cs typeface="+mn-lt"/>
              </a:rPr>
              <a:t> </a:t>
            </a:r>
            <a:r>
              <a:rPr lang="tr-TR" err="1">
                <a:ea typeface="+mn-lt"/>
                <a:cs typeface="+mn-lt"/>
              </a:rPr>
              <a:t>settings</a:t>
            </a:r>
            <a:r>
              <a:rPr lang="tr-TR">
                <a:ea typeface="+mn-lt"/>
                <a:cs typeface="+mn-lt"/>
              </a:rPr>
              <a:t> </a:t>
            </a:r>
            <a:r>
              <a:rPr lang="en-US" b="1">
                <a:ea typeface="+mn-lt"/>
                <a:cs typeface="+mn-lt"/>
              </a:rPr>
              <a:t>(</a:t>
            </a:r>
            <a:r>
              <a:rPr lang="en-US" b="1" err="1">
                <a:ea typeface="+mn-lt"/>
                <a:cs typeface="+mn-lt"/>
              </a:rPr>
              <a:t>MoNE</a:t>
            </a:r>
            <a:r>
              <a:rPr lang="en-US" b="1">
                <a:ea typeface="+mn-lt"/>
                <a:cs typeface="+mn-lt"/>
              </a:rPr>
              <a:t>)</a:t>
            </a:r>
            <a:endParaRPr lang="en-US">
              <a:ea typeface="+mn-lt"/>
              <a:cs typeface="+mn-lt"/>
            </a:endParaRPr>
          </a:p>
          <a:p>
            <a:pPr marL="342900" indent="-342900">
              <a:spcAft>
                <a:spcPts val="600"/>
              </a:spcAft>
              <a:buAutoNum type="arabicPeriod"/>
            </a:pPr>
            <a:r>
              <a:rPr lang="tr-TR" err="1">
                <a:ea typeface="+mn-lt"/>
                <a:cs typeface="+mn-lt"/>
              </a:rPr>
              <a:t>Evidence</a:t>
            </a:r>
            <a:r>
              <a:rPr lang="tr-TR">
                <a:ea typeface="+mn-lt"/>
                <a:cs typeface="+mn-lt"/>
              </a:rPr>
              <a:t> </a:t>
            </a:r>
            <a:r>
              <a:rPr lang="tr-TR" err="1">
                <a:ea typeface="+mn-lt"/>
                <a:cs typeface="+mn-lt"/>
              </a:rPr>
              <a:t>generation</a:t>
            </a:r>
            <a:r>
              <a:rPr lang="tr-TR">
                <a:ea typeface="+mn-lt"/>
                <a:cs typeface="+mn-lt"/>
              </a:rPr>
              <a:t> </a:t>
            </a:r>
            <a:r>
              <a:rPr lang="tr-TR" err="1">
                <a:ea typeface="+mn-lt"/>
                <a:cs typeface="+mn-lt"/>
              </a:rPr>
              <a:t>and</a:t>
            </a:r>
            <a:r>
              <a:rPr lang="tr-TR">
                <a:ea typeface="+mn-lt"/>
                <a:cs typeface="+mn-lt"/>
              </a:rPr>
              <a:t> </a:t>
            </a:r>
            <a:r>
              <a:rPr lang="tr-TR" err="1">
                <a:ea typeface="+mn-lt"/>
                <a:cs typeface="+mn-lt"/>
              </a:rPr>
              <a:t>policy</a:t>
            </a:r>
            <a:r>
              <a:rPr lang="tr-TR">
                <a:ea typeface="+mn-lt"/>
                <a:cs typeface="+mn-lt"/>
              </a:rPr>
              <a:t> </a:t>
            </a:r>
            <a:r>
              <a:rPr lang="tr-TR" err="1">
                <a:ea typeface="+mn-lt"/>
                <a:cs typeface="+mn-lt"/>
              </a:rPr>
              <a:t>strengthening</a:t>
            </a:r>
            <a:r>
              <a:rPr lang="tr-TR">
                <a:ea typeface="+mn-lt"/>
                <a:cs typeface="+mn-lt"/>
              </a:rPr>
              <a:t> on </a:t>
            </a:r>
            <a:r>
              <a:rPr lang="tr-TR" err="1">
                <a:ea typeface="+mn-lt"/>
                <a:cs typeface="+mn-lt"/>
              </a:rPr>
              <a:t>student</a:t>
            </a:r>
            <a:r>
              <a:rPr lang="tr-TR">
                <a:ea typeface="+mn-lt"/>
                <a:cs typeface="+mn-lt"/>
              </a:rPr>
              <a:t> </a:t>
            </a:r>
            <a:r>
              <a:rPr lang="tr-TR" err="1">
                <a:ea typeface="+mn-lt"/>
                <a:cs typeface="+mn-lt"/>
              </a:rPr>
              <a:t>learning</a:t>
            </a:r>
            <a:r>
              <a:rPr lang="tr-TR">
                <a:ea typeface="+mn-lt"/>
                <a:cs typeface="+mn-lt"/>
              </a:rPr>
              <a:t> </a:t>
            </a:r>
            <a:r>
              <a:rPr lang="tr-TR" err="1">
                <a:ea typeface="+mn-lt"/>
                <a:cs typeface="+mn-lt"/>
              </a:rPr>
              <a:t>achievement</a:t>
            </a:r>
            <a:r>
              <a:rPr lang="tr-TR">
                <a:ea typeface="+mn-lt"/>
                <a:cs typeface="+mn-lt"/>
              </a:rPr>
              <a:t>, </a:t>
            </a:r>
            <a:r>
              <a:rPr lang="tr-TR" err="1">
                <a:ea typeface="+mn-lt"/>
                <a:cs typeface="+mn-lt"/>
              </a:rPr>
              <a:t>including</a:t>
            </a:r>
            <a:r>
              <a:rPr lang="tr-TR">
                <a:ea typeface="+mn-lt"/>
                <a:cs typeface="+mn-lt"/>
              </a:rPr>
              <a:t> COVID-19 </a:t>
            </a:r>
            <a:r>
              <a:rPr lang="tr-TR" err="1">
                <a:ea typeface="+mn-lt"/>
                <a:cs typeface="+mn-lt"/>
              </a:rPr>
              <a:t>recovery</a:t>
            </a:r>
            <a:r>
              <a:rPr lang="tr-TR">
                <a:ea typeface="+mn-lt"/>
                <a:cs typeface="+mn-lt"/>
              </a:rPr>
              <a:t> </a:t>
            </a:r>
            <a:r>
              <a:rPr lang="tr-TR" err="1">
                <a:ea typeface="+mn-lt"/>
                <a:cs typeface="+mn-lt"/>
              </a:rPr>
              <a:t>and</a:t>
            </a:r>
            <a:r>
              <a:rPr lang="tr-TR">
                <a:ea typeface="+mn-lt"/>
                <a:cs typeface="+mn-lt"/>
              </a:rPr>
              <a:t> </a:t>
            </a:r>
            <a:r>
              <a:rPr lang="tr-TR" err="1">
                <a:ea typeface="+mn-lt"/>
                <a:cs typeface="+mn-lt"/>
              </a:rPr>
              <a:t>response</a:t>
            </a:r>
            <a:r>
              <a:rPr lang="tr-TR">
                <a:ea typeface="+mn-lt"/>
                <a:cs typeface="+mn-lt"/>
              </a:rPr>
              <a:t>  </a:t>
            </a:r>
            <a:r>
              <a:rPr lang="en-US" b="1">
                <a:ea typeface="+mn-lt"/>
                <a:cs typeface="+mn-lt"/>
              </a:rPr>
              <a:t>(</a:t>
            </a:r>
            <a:r>
              <a:rPr lang="en-US" b="1" err="1">
                <a:ea typeface="+mn-lt"/>
                <a:cs typeface="+mn-lt"/>
              </a:rPr>
              <a:t>MoNE</a:t>
            </a:r>
            <a:r>
              <a:rPr lang="en-US" b="1">
                <a:ea typeface="+mn-lt"/>
                <a:cs typeface="+mn-lt"/>
              </a:rPr>
              <a:t>)</a:t>
            </a:r>
          </a:p>
          <a:p>
            <a:pPr marL="342900" indent="-342900">
              <a:spcAft>
                <a:spcPts val="600"/>
              </a:spcAft>
              <a:buFont typeface="+mj-lt"/>
              <a:buAutoNum type="arabicPeriod"/>
            </a:pPr>
            <a:endParaRPr lang="tr-TR">
              <a:ea typeface="+mn-lt"/>
              <a:cs typeface="+mn-lt"/>
            </a:endParaRPr>
          </a:p>
        </p:txBody>
      </p:sp>
      <p:sp>
        <p:nvSpPr>
          <p:cNvPr id="15" name="TextBox 14">
            <a:extLst>
              <a:ext uri="{FF2B5EF4-FFF2-40B4-BE49-F238E27FC236}">
                <a16:creationId xmlns:a16="http://schemas.microsoft.com/office/drawing/2014/main" id="{5CB9DA9E-C5C8-4B4F-93D9-DF478D83E144}"/>
              </a:ext>
            </a:extLst>
          </p:cNvPr>
          <p:cNvSpPr txBox="1"/>
          <p:nvPr/>
        </p:nvSpPr>
        <p:spPr>
          <a:xfrm>
            <a:off x="4190568" y="3175106"/>
            <a:ext cx="7697907" cy="369332"/>
          </a:xfrm>
          <a:prstGeom prst="rect">
            <a:avLst/>
          </a:prstGeom>
          <a:noFill/>
        </p:spPr>
        <p:txBody>
          <a:bodyPr wrap="square" lIns="91440" tIns="45720" rIns="91440" bIns="45720" rtlCol="0" anchor="t">
            <a:spAutoFit/>
          </a:bodyPr>
          <a:lstStyle/>
          <a:p>
            <a:pPr marL="342900" indent="-342900">
              <a:spcAft>
                <a:spcPts val="600"/>
              </a:spcAft>
              <a:buFont typeface="+mj-lt"/>
              <a:buAutoNum type="arabicPeriod"/>
            </a:pPr>
            <a:endParaRPr lang="en-US">
              <a:ea typeface="+mn-lt"/>
              <a:cs typeface="+mn-lt"/>
            </a:endParaRPr>
          </a:p>
        </p:txBody>
      </p:sp>
      <p:sp>
        <p:nvSpPr>
          <p:cNvPr id="16" name="Callout: Line with Accent Bar 15">
            <a:extLst>
              <a:ext uri="{FF2B5EF4-FFF2-40B4-BE49-F238E27FC236}">
                <a16:creationId xmlns:a16="http://schemas.microsoft.com/office/drawing/2014/main" id="{09E00F15-5039-403A-A375-2D98E0EDA3E2}"/>
              </a:ext>
            </a:extLst>
          </p:cNvPr>
          <p:cNvSpPr/>
          <p:nvPr/>
        </p:nvSpPr>
        <p:spPr>
          <a:xfrm>
            <a:off x="4114356" y="3687142"/>
            <a:ext cx="7850333" cy="896140"/>
          </a:xfrm>
          <a:prstGeom prst="accentCallout1">
            <a:avLst>
              <a:gd name="adj1" fmla="val 17195"/>
              <a:gd name="adj2" fmla="val -2162"/>
              <a:gd name="adj3" fmla="val 36636"/>
              <a:gd name="adj4" fmla="val -995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endParaRPr lang="tr-TR" b="1">
              <a:solidFill>
                <a:schemeClr val="tx1"/>
              </a:solidFill>
            </a:endParaRPr>
          </a:p>
        </p:txBody>
      </p:sp>
      <p:sp>
        <p:nvSpPr>
          <p:cNvPr id="17" name="TextBox 16">
            <a:extLst>
              <a:ext uri="{FF2B5EF4-FFF2-40B4-BE49-F238E27FC236}">
                <a16:creationId xmlns:a16="http://schemas.microsoft.com/office/drawing/2014/main" id="{26C4647A-2C50-4970-808E-9B983D25EC36}"/>
              </a:ext>
            </a:extLst>
          </p:cNvPr>
          <p:cNvSpPr txBox="1"/>
          <p:nvPr/>
        </p:nvSpPr>
        <p:spPr>
          <a:xfrm>
            <a:off x="4114356" y="3585690"/>
            <a:ext cx="4368380" cy="1277273"/>
          </a:xfrm>
          <a:prstGeom prst="rect">
            <a:avLst/>
          </a:prstGeom>
          <a:noFill/>
        </p:spPr>
        <p:txBody>
          <a:bodyPr wrap="square" lIns="91440" tIns="45720" rIns="91440" bIns="45720" rtlCol="0" anchor="t">
            <a:spAutoFit/>
          </a:bodyPr>
          <a:lstStyle/>
          <a:p>
            <a:pPr marL="342900" indent="-342900">
              <a:spcAft>
                <a:spcPts val="600"/>
              </a:spcAft>
              <a:buAutoNum type="arabicPeriod"/>
            </a:pPr>
            <a:r>
              <a:rPr lang="tr-TR" err="1">
                <a:ea typeface="+mn-lt"/>
                <a:cs typeface="+mn-lt"/>
              </a:rPr>
              <a:t>Advocacy</a:t>
            </a:r>
            <a:r>
              <a:rPr lang="tr-TR">
                <a:ea typeface="+mn-lt"/>
                <a:cs typeface="+mn-lt"/>
              </a:rPr>
              <a:t>, </a:t>
            </a:r>
            <a:r>
              <a:rPr lang="tr-TR" err="1">
                <a:ea typeface="+mn-lt"/>
                <a:cs typeface="+mn-lt"/>
              </a:rPr>
              <a:t>awareness</a:t>
            </a:r>
            <a:r>
              <a:rPr lang="tr-TR">
                <a:ea typeface="+mn-lt"/>
                <a:cs typeface="+mn-lt"/>
              </a:rPr>
              <a:t> </a:t>
            </a:r>
            <a:r>
              <a:rPr lang="en-US">
                <a:ea typeface="+mn-lt"/>
                <a:cs typeface="+mn-lt"/>
              </a:rPr>
              <a:t>raising </a:t>
            </a:r>
            <a:r>
              <a:rPr lang="tr-TR" err="1">
                <a:ea typeface="+mn-lt"/>
                <a:cs typeface="+mn-lt"/>
              </a:rPr>
              <a:t>and</a:t>
            </a:r>
            <a:r>
              <a:rPr lang="tr-TR">
                <a:ea typeface="+mn-lt"/>
                <a:cs typeface="+mn-lt"/>
              </a:rPr>
              <a:t> </a:t>
            </a:r>
            <a:r>
              <a:rPr lang="tr-TR" err="1">
                <a:ea typeface="+mn-lt"/>
                <a:cs typeface="+mn-lt"/>
              </a:rPr>
              <a:t>coordination</a:t>
            </a:r>
            <a:r>
              <a:rPr lang="tr-TR">
                <a:ea typeface="+mn-lt"/>
                <a:cs typeface="+mn-lt"/>
              </a:rPr>
              <a:t> on </a:t>
            </a:r>
            <a:r>
              <a:rPr lang="tr-TR" err="1">
                <a:ea typeface="+mn-lt"/>
                <a:cs typeface="+mn-lt"/>
              </a:rPr>
              <a:t>education</a:t>
            </a:r>
            <a:r>
              <a:rPr lang="tr-TR">
                <a:ea typeface="+mn-lt"/>
                <a:cs typeface="+mn-lt"/>
              </a:rPr>
              <a:t> </a:t>
            </a:r>
            <a:r>
              <a:rPr lang="tr-TR" err="1">
                <a:ea typeface="+mn-lt"/>
                <a:cs typeface="+mn-lt"/>
              </a:rPr>
              <a:t>opportunities</a:t>
            </a:r>
            <a:r>
              <a:rPr lang="en-US">
                <a:ea typeface="+mn-lt"/>
                <a:cs typeface="+mn-lt"/>
              </a:rPr>
              <a:t> for refugee children </a:t>
            </a:r>
            <a:r>
              <a:rPr lang="en-US" b="1">
                <a:ea typeface="+mn-lt"/>
                <a:cs typeface="+mn-lt"/>
              </a:rPr>
              <a:t>(</a:t>
            </a:r>
            <a:r>
              <a:rPr lang="en-US" b="1" err="1">
                <a:ea typeface="+mn-lt"/>
                <a:cs typeface="+mn-lt"/>
              </a:rPr>
              <a:t>MoNE</a:t>
            </a:r>
            <a:r>
              <a:rPr lang="en-US" b="1">
                <a:ea typeface="+mn-lt"/>
                <a:cs typeface="+mn-lt"/>
              </a:rPr>
              <a:t>)</a:t>
            </a:r>
            <a:endParaRPr lang="tr-TR">
              <a:ea typeface="+mn-lt"/>
              <a:cs typeface="+mn-lt"/>
            </a:endParaRPr>
          </a:p>
          <a:p>
            <a:pPr marL="342900" indent="-342900">
              <a:spcAft>
                <a:spcPts val="600"/>
              </a:spcAft>
              <a:buFont typeface="+mj-lt"/>
              <a:buAutoNum type="arabicPeriod"/>
            </a:pPr>
            <a:endParaRPr lang="en-US">
              <a:ea typeface="+mn-lt"/>
              <a:cs typeface="+mn-lt"/>
            </a:endParaRPr>
          </a:p>
        </p:txBody>
      </p:sp>
      <p:pic>
        <p:nvPicPr>
          <p:cNvPr id="8" name="Picture 9" descr="A picture containing person, envelope, document&#10;&#10;Description automatically generated">
            <a:extLst>
              <a:ext uri="{FF2B5EF4-FFF2-40B4-BE49-F238E27FC236}">
                <a16:creationId xmlns:a16="http://schemas.microsoft.com/office/drawing/2014/main" id="{63E386C2-30CF-489F-A7CA-E6CA8B3BA889}"/>
              </a:ext>
            </a:extLst>
          </p:cNvPr>
          <p:cNvPicPr>
            <a:picLocks noChangeAspect="1"/>
          </p:cNvPicPr>
          <p:nvPr/>
        </p:nvPicPr>
        <p:blipFill>
          <a:blip r:embed="rId5"/>
          <a:stretch>
            <a:fillRect/>
          </a:stretch>
        </p:blipFill>
        <p:spPr>
          <a:xfrm>
            <a:off x="8510588" y="3479899"/>
            <a:ext cx="3457574" cy="2303263"/>
          </a:xfrm>
          <a:prstGeom prst="rect">
            <a:avLst/>
          </a:prstGeom>
        </p:spPr>
      </p:pic>
    </p:spTree>
    <p:extLst>
      <p:ext uri="{BB962C8B-B14F-4D97-AF65-F5344CB8AC3E}">
        <p14:creationId xmlns:p14="http://schemas.microsoft.com/office/powerpoint/2010/main" val="23568965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73f51738-d318-4883-9d64-4f0bd0ccc55e" ContentTypeId="0x0101009BA85F8052A6DA4FA3E31FF9F74C6970" PreviousValue="false"/>
</file>

<file path=customXml/item3.xml><?xml version="1.0" encoding="utf-8"?>
<p:properties xmlns:p="http://schemas.microsoft.com/office/2006/metadata/properties" xmlns:xsi="http://www.w3.org/2001/XMLSchema-instance" xmlns:pc="http://schemas.microsoft.com/office/infopath/2007/PartnerControls">
  <documentManagement>
    <TaxCatchAll xmlns="ca283e0b-db31-4043-a2ef-b80661bf084a">
      <Value>3</Value>
    </TaxCatchAll>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Turkey-4350</TermName>
          <TermId xmlns="http://schemas.microsoft.com/office/infopath/2007/PartnerControls">f1d77f1c-64d5-4405-826d-2eda2508ba1b</TermId>
        </TermInfo>
      </Terms>
    </ga975397408f43e4b84ec8e5a598e523>
    <k8c968e8c72a4eda96b7e8fdbe192be2 xmlns="ca283e0b-db31-4043-a2ef-b80661bf084a">
      <Terms xmlns="http://schemas.microsoft.com/office/infopath/2007/PartnerControls"/>
    </k8c968e8c72a4eda96b7e8fdbe192be2>
    <j169e817e0ee4eb8974e6fc4a2762909 xmlns="ca283e0b-db31-4043-a2ef-b80661bf084a">
      <Terms xmlns="http://schemas.microsoft.com/office/infopath/2007/PartnerControls"/>
    </j169e817e0ee4eb8974e6fc4a2762909>
    <DateTransmittedEmail xmlns="ca283e0b-db31-4043-a2ef-b80661bf084a" xsi:nil="true"/>
    <ContentStatus xmlns="ca283e0b-db31-4043-a2ef-b80661bf084a" xsi:nil="true"/>
    <SenderEmail xmlns="ca283e0b-db31-4043-a2ef-b80661bf084a" xsi:nil="true"/>
    <IconOverlay xmlns="http://schemas.microsoft.com/sharepoint/v4" xsi:nil="true"/>
    <ContentLanguage xmlns="ca283e0b-db31-4043-a2ef-b80661bf084a">English</ContentLanguage>
    <j048a4f9aaad4a8990a1d5e5f53cb451 xmlns="ca283e0b-db31-4043-a2ef-b80661bf084a">
      <Terms xmlns="http://schemas.microsoft.com/office/infopath/2007/PartnerControls"/>
    </j048a4f9aaad4a8990a1d5e5f53cb451>
    <h6a71f3e574e4344bc34f3fc9dd20054 xmlns="ca283e0b-db31-4043-a2ef-b80661bf084a">
      <Terms xmlns="http://schemas.microsoft.com/office/infopath/2007/PartnerControls"/>
    </h6a71f3e574e4344bc34f3fc9dd20054>
    <CategoryDescription xmlns="http://schemas.microsoft.com/sharepoint.v3" xsi:nil="true"/>
    <RecipientsEmail xmlns="ca283e0b-db31-4043-a2ef-b80661bf084a" xsi:nil="true"/>
    <mda26ace941f4791a7314a339fee829c xmlns="ca283e0b-db31-4043-a2ef-b80661bf084a">
      <Terms xmlns="http://schemas.microsoft.com/office/infopath/2007/PartnerControls"/>
    </mda26ace941f4791a7314a339fee829c>
    <TaxKeywordTaxHTField xmlns="86c7fd84-5cc3-4a3c-ba15-cf5ce3841bfe">
      <Terms xmlns="http://schemas.microsoft.com/office/infopath/2007/PartnerControls"/>
    </TaxKeywordTaxHTField>
    <SemaphoreItemMetadata xmlns="86c7fd84-5cc3-4a3c-ba15-cf5ce3841bfe" xsi:nil="true"/>
    <WrittenBy xmlns="ca283e0b-db31-4043-a2ef-b80661bf084a">
      <UserInfo>
        <DisplayName/>
        <AccountId xsi:nil="true"/>
        <AccountType/>
      </UserInfo>
    </WrittenBy>
    <_dlc_DocId xmlns="86c7fd84-5cc3-4a3c-ba15-cf5ce3841bfe">TURPMECONF-593603362-958478</_dlc_DocId>
    <_dlc_DocIdUrl xmlns="86c7fd84-5cc3-4a3c-ba15-cf5ce3841bfe">
      <Url>https://unicef.sharepoint.com/teams/TUR-PMEConf/_layouts/15/DocIdRedir.aspx?ID=TURPMECONF-593603362-958478</Url>
      <Description>TURPMECONF-593603362-958478</Description>
    </_dlc_DocIdUrl>
    <SharedWithUsers xmlns="86c7fd84-5cc3-4a3c-ba15-cf5ce3841bfe">
      <UserInfo>
        <DisplayName>Brenda Haiplik</DisplayName>
        <AccountId>79</AccountId>
        <AccountType/>
      </UserInfo>
      <UserInfo>
        <DisplayName>James Gray</DisplayName>
        <AccountId>80</AccountId>
        <AccountType/>
      </UserInfo>
      <UserInfo>
        <DisplayName>Emre Uckardesler</DisplayName>
        <AccountId>68</AccountId>
        <AccountType/>
      </UserInfo>
      <UserInfo>
        <DisplayName>Jairus Ligoo</DisplayName>
        <AccountId>81</AccountId>
        <AccountType/>
      </UserInfo>
      <UserInfo>
        <DisplayName>Dragan Markovic</DisplayName>
        <AccountId>83</AccountId>
        <AccountType/>
      </UserInfo>
      <UserInfo>
        <DisplayName>Filippo Mazzarelli</DisplayName>
        <AccountId>84</AccountId>
        <AccountType/>
      </UserInfo>
      <UserInfo>
        <DisplayName>Pashmina Naz Ali</DisplayName>
        <AccountId>95</AccountId>
        <AccountType/>
      </UserInfo>
      <UserInfo>
        <DisplayName>Nona Zicherman</DisplayName>
        <AccountId>43</AccountId>
        <AccountType/>
      </UserInfo>
      <UserInfo>
        <DisplayName>Eylen Savur</DisplayName>
        <AccountId>88</AccountId>
        <AccountType/>
      </UserInfo>
      <UserInfo>
        <DisplayName>Goktan Kocyildirim</DisplayName>
        <AccountId>94</AccountId>
        <AccountType/>
      </UserInfo>
      <UserInfo>
        <DisplayName>Mehmet Ali Torunoglu</DisplayName>
        <AccountId>39</AccountId>
        <AccountType/>
      </UserInfo>
      <UserInfo>
        <DisplayName>Mehmet Buldu</DisplayName>
        <AccountId>180</AccountId>
        <AccountType/>
      </UserInfo>
      <UserInfo>
        <DisplayName>Nilgun Cavusoglu</DisplayName>
        <AccountId>170</AccountId>
        <AccountType/>
      </UserInfo>
      <UserInfo>
        <DisplayName>Kamil Kurtul</DisplayName>
        <AccountId>181</AccountId>
        <AccountType/>
      </UserInfo>
      <UserInfo>
        <DisplayName>Farhod Khamidov</DisplayName>
        <AccountId>21</AccountId>
        <AccountType/>
      </UserInfo>
      <UserInfo>
        <DisplayName>Nazli Adal</DisplayName>
        <AccountId>27</AccountId>
        <AccountType/>
      </UserInfo>
      <UserInfo>
        <DisplayName>Pinar Oktem</DisplayName>
        <AccountId>101</AccountId>
        <AccountType/>
      </UserInfo>
      <UserInfo>
        <DisplayName>Francesco Calcagno</DisplayName>
        <AccountId>113</AccountId>
        <AccountType/>
      </UserInfo>
      <UserInfo>
        <DisplayName>Belun Unluturk</DisplayName>
        <AccountId>23</AccountId>
        <AccountType/>
      </UserInfo>
      <UserInfo>
        <DisplayName>Lang Ma</DisplayName>
        <AccountId>184</AccountId>
        <AccountType/>
      </UserInfo>
    </SharedWithUsers>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531F4DE59322E04FAB9EEBBADE872929" ma:contentTypeVersion="39" ma:contentTypeDescription="" ma:contentTypeScope="" ma:versionID="305ebb9fc23115e074a910684b50d15d">
  <xsd:schema xmlns:xsd="http://www.w3.org/2001/XMLSchema" xmlns:xs="http://www.w3.org/2001/XMLSchema" xmlns:p="http://schemas.microsoft.com/office/2006/metadata/properties" xmlns:ns1="http://schemas.microsoft.com/sharepoint/v3" xmlns:ns2="ca283e0b-db31-4043-a2ef-b80661bf084a" xmlns:ns3="http://schemas.microsoft.com/sharepoint.v3" xmlns:ns4="0a2edd75-19de-40a4-a134-d64e6d321738" xmlns:ns5="86c7fd84-5cc3-4a3c-ba15-cf5ce3841bfe" xmlns:ns6="http://schemas.microsoft.com/sharepoint/v4" targetNamespace="http://schemas.microsoft.com/office/2006/metadata/properties" ma:root="true" ma:fieldsID="c38681d9a0f6f5a1ffc1300f8c55d228" ns1:_="" ns2:_="" ns3:_="" ns4:_="" ns5:_="" ns6:_="">
    <xsd:import namespace="http://schemas.microsoft.com/sharepoint/v3"/>
    <xsd:import namespace="ca283e0b-db31-4043-a2ef-b80661bf084a"/>
    <xsd:import namespace="http://schemas.microsoft.com/sharepoint.v3"/>
    <xsd:import namespace="0a2edd75-19de-40a4-a134-d64e6d321738"/>
    <xsd:import namespace="86c7fd84-5cc3-4a3c-ba15-cf5ce3841bfe"/>
    <xsd:import namespace="http://schemas.microsoft.com/sharepoint/v4"/>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2:j169e817e0ee4eb8974e6fc4a2762909" minOccurs="0"/>
                <xsd:element ref="ns2:j048a4f9aaad4a8990a1d5e5f53cb451" minOccurs="0"/>
                <xsd:element ref="ns1:_vti_ItemHoldRecordStatus"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5:SharedWithUsers" minOccurs="0"/>
                <xsd:element ref="ns5:SharedWithDetails" minOccurs="0"/>
                <xsd:element ref="ns5:TaxKeywordTaxHTField" minOccurs="0"/>
                <xsd:element ref="ns6:IconOverlay" minOccurs="0"/>
                <xsd:element ref="ns1:_vti_ItemDeclaredRecord" minOccurs="0"/>
                <xsd:element ref="ns5:_dlc_DocId" minOccurs="0"/>
                <xsd:element ref="ns5:_dlc_DocIdUrl" minOccurs="0"/>
                <xsd:element ref="ns5:_dlc_DocIdPersistId" minOccurs="0"/>
                <xsd:element ref="ns5:SemaphoreItem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HoldRecordStatus" ma:index="30" nillable="true" ma:displayName="Hold and Record Status" ma:decimals="0" ma:description="" ma:hidden="true" ma:indexed="true" ma:internalName="_vti_ItemHoldRecordStatus" ma:readOnly="true">
      <xsd:simpleType>
        <xsd:restriction base="dms:Unknown"/>
      </xsd:simpleType>
    </xsd:element>
    <xsd:element name="_vti_ItemDeclaredRecord" ma:index="46" nillable="true" ma:displayName="Declared Record" ma:hidden="true" ma:internalName="_vti_ItemDeclaredRecord"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ma:readOnly="fals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default="259;#Turkey-4350|f1d77f1c-64d5-4405-826d-2eda2508ba1b"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readOnly="fals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fa814cbf-3769-422d-af01-afc150d6323c}" ma:internalName="TaxCatchAllLabel" ma:readOnly="true" ma:showField="CatchAllDataLabel" ma:web="86c7fd84-5cc3-4a3c-ba15-cf5ce3841bfe">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fa814cbf-3769-422d-af01-afc150d6323c}" ma:internalName="TaxCatchAll" ma:showField="CatchAllData" ma:web="86c7fd84-5cc3-4a3c-ba15-cf5ce3841bfe">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readOnly="false"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element name="j169e817e0ee4eb8974e6fc4a2762909" ma:index="26" nillable="true" ma:taxonomy="true" ma:internalName="j169e817e0ee4eb8974e6fc4a2762909" ma:taxonomyFieldName="CriticalForLongTermRetention" ma:displayName="Critical for long-term retention?" ma:default="" ma:fieldId="{3169e817-e0ee-4eb8-974e-6fc4a2762909}" ma:sspId="73f51738-d318-4883-9d64-4f0bd0ccc55e" ma:termSetId="59f85175-3dbf-4592-9c1d-453af9da4e8b" ma:anchorId="00000000-0000-0000-0000-000000000000" ma:open="false" ma:isKeyword="false">
      <xsd:complexType>
        <xsd:sequence>
          <xsd:element ref="pc:Terms" minOccurs="0" maxOccurs="1"/>
        </xsd:sequence>
      </xsd:complexType>
    </xsd:element>
    <xsd:element name="j048a4f9aaad4a8990a1d5e5f53cb451" ma:index="28" nillable="true" ma:taxonomy="true" ma:internalName="j048a4f9aaad4a8990a1d5e5f53cb451" ma:taxonomyFieldName="SystemDTAC" ma:displayName="System-DT-AC" ma:default="" ma:fieldId="{3048a4f9-aaad-4a89-90a1-d5e5f53cb451}" ma:sspId="73f51738-d318-4883-9d64-4f0bd0ccc55e" ma:termSetId="1e3381f3-a35f-499a-9a3c-017e5423e02a"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a2edd75-19de-40a4-a134-d64e6d321738"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AutoKeyPoints" ma:index="33" nillable="true" ma:displayName="MediaServiceAutoKeyPoints" ma:hidden="true" ma:internalName="MediaServiceAutoKeyPoints" ma:readOnly="true">
      <xsd:simpleType>
        <xsd:restriction base="dms:Note"/>
      </xsd:simpleType>
    </xsd:element>
    <xsd:element name="MediaServiceKeyPoints" ma:index="34" nillable="true" ma:displayName="KeyPoints" ma:internalName="MediaServiceKeyPoints" ma:readOnly="true">
      <xsd:simpleType>
        <xsd:restriction base="dms:Note">
          <xsd:maxLength value="255"/>
        </xsd:restriction>
      </xsd:simpleType>
    </xsd:element>
    <xsd:element name="MediaServiceAutoTags" ma:index="35" nillable="true" ma:displayName="Tags" ma:internalName="MediaServiceAutoTags"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ServiceGenerationTime" ma:index="37" nillable="true" ma:displayName="MediaServiceGenerationTime" ma:hidden="true" ma:internalName="MediaServiceGenerationTime" ma:readOnly="true">
      <xsd:simpleType>
        <xsd:restriction base="dms:Text"/>
      </xsd:simpleType>
    </xsd:element>
    <xsd:element name="MediaServiceEventHashCode" ma:index="38" nillable="true" ma:displayName="MediaServiceEventHashCode" ma:hidden="true" ma:internalName="MediaServiceEventHashCode" ma:readOnly="true">
      <xsd:simpleType>
        <xsd:restriction base="dms:Text"/>
      </xsd:simpleType>
    </xsd:element>
    <xsd:element name="MediaServiceDateTaken" ma:index="39" nillable="true" ma:displayName="MediaServiceDateTaken" ma:hidden="true" ma:internalName="MediaServiceDateTaken" ma:readOnly="true">
      <xsd:simpleType>
        <xsd:restriction base="dms:Text"/>
      </xsd:simpleType>
    </xsd:element>
    <xsd:element name="MediaServiceLocation" ma:index="4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c7fd84-5cc3-4a3c-ba15-cf5ce3841bfe" elementFormDefault="qualified">
    <xsd:import namespace="http://schemas.microsoft.com/office/2006/documentManagement/types"/>
    <xsd:import namespace="http://schemas.microsoft.com/office/infopath/2007/PartnerControls"/>
    <xsd:element name="SharedWithUsers" ma:index="4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2" nillable="true" ma:displayName="Shared With Details" ma:internalName="SharedWithDetails" ma:readOnly="true">
      <xsd:simpleType>
        <xsd:restriction base="dms:Note">
          <xsd:maxLength value="255"/>
        </xsd:restriction>
      </xsd:simpleType>
    </xsd:element>
    <xsd:element name="TaxKeywordTaxHTField" ma:index="43"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_dlc_DocId" ma:index="47" nillable="true" ma:displayName="Document ID Value" ma:description="The value of the document ID assigned to this item." ma:internalName="_dlc_DocId" ma:readOnly="true">
      <xsd:simpleType>
        <xsd:restriction base="dms:Text"/>
      </xsd:simpleType>
    </xsd:element>
    <xsd:element name="_dlc_DocIdUrl" ma:index="4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9" nillable="true" ma:displayName="Persist ID" ma:description="Keep ID on add." ma:hidden="true" ma:internalName="_dlc_DocIdPersistId" ma:readOnly="true">
      <xsd:simpleType>
        <xsd:restriction base="dms:Boolean"/>
      </xsd:simpleType>
    </xsd:element>
    <xsd:element name="SemaphoreItemMetadata" ma:index="50" nillable="true" ma:displayName="Semaphore Status" ma:hidden="true" ma:internalName="SemaphoreItemMetadata">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45"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0241F9FC-3F54-4E6D-9535-060E655A3C9D}">
  <ds:schemaRefs>
    <ds:schemaRef ds:uri="http://schemas.microsoft.com/sharepoint/v3/contenttype/forms"/>
  </ds:schemaRefs>
</ds:datastoreItem>
</file>

<file path=customXml/itemProps2.xml><?xml version="1.0" encoding="utf-8"?>
<ds:datastoreItem xmlns:ds="http://schemas.openxmlformats.org/officeDocument/2006/customXml" ds:itemID="{F12E33BF-24CF-422D-9B87-FB5F2D777094}">
  <ds:schemaRefs>
    <ds:schemaRef ds:uri="Microsoft.SharePoint.Taxonomy.ContentTypeSync"/>
  </ds:schemaRefs>
</ds:datastoreItem>
</file>

<file path=customXml/itemProps3.xml><?xml version="1.0" encoding="utf-8"?>
<ds:datastoreItem xmlns:ds="http://schemas.openxmlformats.org/officeDocument/2006/customXml" ds:itemID="{BE3CCB95-0BC7-4A2A-A428-CE434767247E}">
  <ds:schemaRefs>
    <ds:schemaRef ds:uri="0a2edd75-19de-40a4-a134-d64e6d321738"/>
    <ds:schemaRef ds:uri="86c7fd84-5cc3-4a3c-ba15-cf5ce3841bfe"/>
    <ds:schemaRef ds:uri="ca283e0b-db31-4043-a2ef-b80661bf084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microsoft.com/sharepoint/v3"/>
    <ds:schemaRef ds:uri="http://schemas.microsoft.com/sharepoint/v4"/>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63AFB5C7-66A3-42A8-B374-624A9D136812}">
  <ds:schemaRefs>
    <ds:schemaRef ds:uri="http://schemas.microsoft.com/sharepoint/events"/>
  </ds:schemaRefs>
</ds:datastoreItem>
</file>

<file path=customXml/itemProps5.xml><?xml version="1.0" encoding="utf-8"?>
<ds:datastoreItem xmlns:ds="http://schemas.openxmlformats.org/officeDocument/2006/customXml" ds:itemID="{394A9E05-7C77-4130-8A4D-B056F5D83920}">
  <ds:schemaRefs>
    <ds:schemaRef ds:uri="0a2edd75-19de-40a4-a134-d64e6d321738"/>
    <ds:schemaRef ds:uri="86c7fd84-5cc3-4a3c-ba15-cf5ce3841bfe"/>
    <ds:schemaRef ds:uri="ca283e0b-db31-4043-a2ef-b80661bf084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microsoft.com/sharepoint/v3"/>
    <ds:schemaRef ds:uri="http://schemas.microsoft.com/sharepoint/v4"/>
    <ds:schemaRef ds:uri="http://schemas.openxmlformats.org/package/2006/metadata/core-properties"/>
    <ds:schemaRef ds:uri="http://www.w3.org/2001/XMLSchema"/>
  </ds:schemaRefs>
</ds:datastoreItem>
</file>

<file path=customXml/itemProps6.xml><?xml version="1.0" encoding="utf-8"?>
<ds:datastoreItem xmlns:ds="http://schemas.openxmlformats.org/officeDocument/2006/customXml" ds:itemID="{154AB697-68FA-4062-929A-58BA58A76447}">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22</Slides>
  <Notes>16</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 Partnerships</vt:lpstr>
      <vt:lpstr>  Outcome 1 – Young Children    </vt:lpstr>
      <vt:lpstr>Outcome 1: Priorities &amp; Workplan</vt:lpstr>
      <vt:lpstr>Outcome 1: Priorities &amp; Workplan</vt:lpstr>
      <vt:lpstr>Outcome 1: Priorities &amp; Workplan</vt:lpstr>
      <vt:lpstr>  Outcome 2 – Adolescents and Young People   </vt:lpstr>
      <vt:lpstr>Outcome 2 Priorities and Workplan Focus </vt:lpstr>
      <vt:lpstr>Outcome 2 Priorities and Workplan Focus </vt:lpstr>
      <vt:lpstr>Outcome 2 Priorities and Workplan Focus </vt:lpstr>
      <vt:lpstr>  Outcome 3 – Protective and Inclusive Environment  for the most vulnerable   </vt:lpstr>
      <vt:lpstr>Outcome 3 Priorities and Workplan Focus </vt:lpstr>
      <vt:lpstr>Outcome 3 Priorities and Workplan Focus</vt:lpstr>
      <vt:lpstr>Outcome 3 Priorities and Workplan Focus </vt:lpstr>
      <vt:lpstr>Outcome 3 Priorities and Workplan Focus </vt:lpstr>
      <vt:lpstr>  Outcome 4 – Investment and monitoring Mechanisms for Child Rights    </vt:lpstr>
      <vt:lpstr>Outcome 4 Priorities and Workplan Focus</vt:lpstr>
      <vt:lpstr> 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Turkey Country Office,  September 2020</dc:title>
  <dc:creator>Pashmina Naz Ali</dc:creator>
  <cp:revision>1</cp:revision>
  <dcterms:created xsi:type="dcterms:W3CDTF">2021-06-25T14:12:51Z</dcterms:created>
  <dcterms:modified xsi:type="dcterms:W3CDTF">2021-06-29T08:48:19Z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ystemDTAC">
    <vt:lpwstr/>
  </property>
  <property fmtid="{D5CDD505-2E9C-101B-9397-08002B2CF9AE}" pid="3" name="TaxKeyword">
    <vt:lpwstr/>
  </property>
  <property fmtid="{D5CDD505-2E9C-101B-9397-08002B2CF9AE}" pid="4" name="Topic">
    <vt:lpwstr/>
  </property>
  <property fmtid="{D5CDD505-2E9C-101B-9397-08002B2CF9AE}" pid="5" name="CriticalForLongTermRetention">
    <vt:lpwstr/>
  </property>
  <property fmtid="{D5CDD505-2E9C-101B-9397-08002B2CF9AE}" pid="6" name="DocumentType">
    <vt:lpwstr/>
  </property>
  <property fmtid="{D5CDD505-2E9C-101B-9397-08002B2CF9AE}" pid="7" name="GeographicScope">
    <vt:lpwstr/>
  </property>
  <property fmtid="{D5CDD505-2E9C-101B-9397-08002B2CF9AE}" pid="8" name="ContentTypeId">
    <vt:lpwstr>0x0101009BA85F8052A6DA4FA3E31FF9F74C697000531F4DE59322E04FAB9EEBBADE872929</vt:lpwstr>
  </property>
  <property fmtid="{D5CDD505-2E9C-101B-9397-08002B2CF9AE}" pid="9" name="OfficeDivision">
    <vt:lpwstr>3;#Turkey-4350|f1d77f1c-64d5-4405-826d-2eda2508ba1b</vt:lpwstr>
  </property>
  <property fmtid="{D5CDD505-2E9C-101B-9397-08002B2CF9AE}" pid="10" name="_dlc_DocIdItemGuid">
    <vt:lpwstr>52a1b10c-afe4-4dca-9d14-2fd51663d820</vt:lpwstr>
  </property>
</Properties>
</file>